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6" r:id="rId3"/>
    <p:sldId id="262" r:id="rId4"/>
    <p:sldId id="285" r:id="rId5"/>
    <p:sldId id="277" r:id="rId6"/>
    <p:sldId id="275" r:id="rId7"/>
    <p:sldId id="278" r:id="rId8"/>
    <p:sldId id="282" r:id="rId9"/>
    <p:sldId id="286" r:id="rId10"/>
    <p:sldId id="283" r:id="rId11"/>
    <p:sldId id="279" r:id="rId12"/>
    <p:sldId id="287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8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95D706-0E76-47F6-B35B-450F6E2653AE}" type="datetimeFigureOut">
              <a:rPr lang="en-CA" smtClean="0"/>
              <a:t>20/09/2014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CBDCB5-CFC3-4E59-B938-0AEE73CF6B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7050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788642C-3FA3-4915-A7D1-FB450DB2FFC6}" type="datetimeFigureOut">
              <a:rPr lang="en-CA" smtClean="0"/>
              <a:t>20/09/2014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A3A3F4-FE4D-41B9-B621-223786C65B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4951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lIns="45720" tIns="0" rIns="45720" bIns="0"/>
          <a:lstStyle>
            <a:lvl1pPr marL="91440" indent="-91440">
              <a:buFont typeface="Arial" panose="020B0604020202020204" pitchFamily="34" charset="0"/>
              <a:buChar char="•"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  Click to edit Master text styles</a:t>
            </a:r>
          </a:p>
          <a:p>
            <a:pPr lvl="1"/>
            <a:r>
              <a:rPr lang="en-US" dirty="0" smtClean="0"/>
              <a:t>  Second level</a:t>
            </a:r>
          </a:p>
          <a:p>
            <a:pPr lvl="2"/>
            <a:r>
              <a:rPr lang="en-US" dirty="0" smtClean="0"/>
              <a:t>  Third level</a:t>
            </a:r>
          </a:p>
          <a:p>
            <a:pPr lvl="3"/>
            <a:r>
              <a:rPr lang="en-US" dirty="0" smtClean="0"/>
              <a:t>  Fourth level</a:t>
            </a:r>
          </a:p>
          <a:p>
            <a:pPr lvl="4"/>
            <a:r>
              <a:rPr lang="en-US" dirty="0" smtClean="0"/>
              <a:t>  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Bonding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874" y="4499164"/>
            <a:ext cx="10058400" cy="1143000"/>
          </a:xfrm>
        </p:spPr>
        <p:txBody>
          <a:bodyPr/>
          <a:lstStyle/>
          <a:p>
            <a:r>
              <a:rPr lang="en-CA" dirty="0" smtClean="0"/>
              <a:t>Introduction for Science 10</a:t>
            </a:r>
            <a:endParaRPr lang="en-CA" dirty="0"/>
          </a:p>
        </p:txBody>
      </p:sp>
      <p:pic>
        <p:nvPicPr>
          <p:cNvPr id="1026" name="Picture 2" descr="http://chemistry.phillipmartin.info/chemical_bond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281" y="293998"/>
            <a:ext cx="4919472" cy="387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20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Diatomic Molecules</a:t>
            </a:r>
            <a:endParaRPr lang="en-CA" dirty="0"/>
          </a:p>
        </p:txBody>
      </p:sp>
      <p:pic>
        <p:nvPicPr>
          <p:cNvPr id="5" name="Picture 4" descr="http://crescentok.com/staff/jaskew/isr/chemistry/diatomic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008" y="2107692"/>
            <a:ext cx="4270248" cy="31135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http://acronymsandslang.com/acronym_image/33/08a8d22bdb951c0c7893b401f1460a9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0" y="2107692"/>
            <a:ext cx="4354606" cy="2961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518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Ionic vs Covalent Properties</a:t>
            </a:r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661146"/>
              </p:ext>
            </p:extLst>
          </p:nvPr>
        </p:nvGraphicFramePr>
        <p:xfrm>
          <a:off x="1227328" y="1981539"/>
          <a:ext cx="9654033" cy="3623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8011"/>
                <a:gridCol w="3218011"/>
                <a:gridCol w="3218011"/>
              </a:tblGrid>
              <a:tr h="511478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Ionic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Covalent</a:t>
                      </a:r>
                      <a:endParaRPr lang="en-CA" dirty="0"/>
                    </a:p>
                  </a:txBody>
                  <a:tcPr/>
                </a:tc>
              </a:tr>
              <a:tr h="511478"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Examples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Sodium Chloride (</a:t>
                      </a:r>
                      <a:r>
                        <a:rPr lang="en-CA" dirty="0" err="1" smtClean="0"/>
                        <a:t>NaCl</a:t>
                      </a:r>
                      <a:r>
                        <a:rPr lang="en-CA" dirty="0" smtClean="0"/>
                        <a:t> - salt)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Carbon Dioxide</a:t>
                      </a:r>
                      <a:r>
                        <a:rPr lang="en-CA" baseline="0" dirty="0" smtClean="0"/>
                        <a:t> (CO</a:t>
                      </a:r>
                      <a:r>
                        <a:rPr lang="en-CA" baseline="-25000" dirty="0" smtClean="0"/>
                        <a:t>2</a:t>
                      </a:r>
                      <a:r>
                        <a:rPr lang="en-CA" baseline="0" dirty="0" smtClean="0"/>
                        <a:t>)</a:t>
                      </a:r>
                      <a:endParaRPr lang="en-CA" baseline="0" dirty="0"/>
                    </a:p>
                  </a:txBody>
                  <a:tcPr/>
                </a:tc>
              </a:tr>
              <a:tr h="694999"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Physical State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Solid</a:t>
                      </a:r>
                      <a:r>
                        <a:rPr lang="en-CA" baseline="0" dirty="0" smtClean="0"/>
                        <a:t> at room temp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 Liquids</a:t>
                      </a:r>
                      <a:r>
                        <a:rPr lang="en-CA" baseline="0" dirty="0" smtClean="0"/>
                        <a:t> &amp; gases at room temp</a:t>
                      </a:r>
                      <a:endParaRPr lang="en-CA" dirty="0"/>
                    </a:p>
                  </a:txBody>
                  <a:tcPr/>
                </a:tc>
              </a:tr>
              <a:tr h="51147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Melting &amp; Boiling</a:t>
                      </a:r>
                      <a:r>
                        <a:rPr lang="en-CA" baseline="0" dirty="0" smtClean="0"/>
                        <a:t> Points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High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Low</a:t>
                      </a:r>
                      <a:endParaRPr lang="en-CA" dirty="0"/>
                    </a:p>
                  </a:txBody>
                  <a:tcPr/>
                </a:tc>
              </a:tr>
              <a:tr h="511478"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Solubility in Water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High (meaning soluble)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Low (insoluble)</a:t>
                      </a:r>
                      <a:endParaRPr lang="en-CA" dirty="0"/>
                    </a:p>
                  </a:txBody>
                  <a:tcPr/>
                </a:tc>
              </a:tr>
              <a:tr h="882824"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Electrical Conductivity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High</a:t>
                      </a:r>
                      <a:r>
                        <a:rPr lang="en-CA" baseline="0" dirty="0" smtClean="0"/>
                        <a:t> (meaning conducts electricity)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Low</a:t>
                      </a:r>
                      <a:r>
                        <a:rPr lang="en-CA" baseline="0" dirty="0" smtClean="0"/>
                        <a:t> (does not normally conduct electricity)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865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Any questions?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147" y="2172716"/>
            <a:ext cx="2780665" cy="3285712"/>
          </a:xfrm>
        </p:spPr>
      </p:pic>
    </p:spTree>
    <p:extLst>
      <p:ext uri="{BB962C8B-B14F-4D97-AF65-F5344CB8AC3E}">
        <p14:creationId xmlns:p14="http://schemas.microsoft.com/office/powerpoint/2010/main" val="51481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Chemical Reactivity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136" y="1845734"/>
            <a:ext cx="10058400" cy="426245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2200" dirty="0" smtClean="0"/>
              <a:t>  The reactivity of an element depends on the number of </a:t>
            </a:r>
            <a:r>
              <a:rPr lang="en-CA" sz="2200" u="sng" dirty="0" smtClean="0"/>
              <a:t>valence electrons</a:t>
            </a:r>
            <a:r>
              <a:rPr lang="en-CA" sz="2200" dirty="0" smtClean="0"/>
              <a:t>.</a:t>
            </a:r>
          </a:p>
          <a:p>
            <a:pPr marL="0" indent="0">
              <a:buNone/>
            </a:pPr>
            <a:endParaRPr lang="en-CA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sz="2200" dirty="0" smtClean="0"/>
              <a:t>  If </a:t>
            </a:r>
            <a:r>
              <a:rPr lang="en-CA" sz="2200" dirty="0"/>
              <a:t>the outer shell </a:t>
            </a:r>
            <a:r>
              <a:rPr lang="en-CA" sz="2200" dirty="0" smtClean="0"/>
              <a:t>of an atom already </a:t>
            </a:r>
            <a:r>
              <a:rPr lang="en-CA" sz="2200" dirty="0"/>
              <a:t>contains </a:t>
            </a:r>
            <a:r>
              <a:rPr lang="en-CA" sz="2200" u="sng" dirty="0"/>
              <a:t>8 valence electrons</a:t>
            </a:r>
            <a:r>
              <a:rPr lang="en-CA" sz="2200" dirty="0"/>
              <a:t>, this means </a:t>
            </a:r>
            <a:r>
              <a:rPr lang="en-CA" sz="2200" dirty="0" smtClean="0"/>
              <a:t>the atom has </a:t>
            </a:r>
            <a:r>
              <a:rPr lang="en-CA" sz="2200" dirty="0"/>
              <a:t>a </a:t>
            </a:r>
            <a:r>
              <a:rPr lang="en-CA" sz="2200" u="sng" dirty="0"/>
              <a:t>stable octet</a:t>
            </a:r>
            <a:r>
              <a:rPr lang="en-CA" sz="2200" dirty="0"/>
              <a:t> and is </a:t>
            </a:r>
            <a:r>
              <a:rPr lang="en-CA" sz="2200" u="sng" dirty="0" smtClean="0"/>
              <a:t>unreactive</a:t>
            </a:r>
            <a:r>
              <a:rPr lang="en-CA" sz="2200" dirty="0" smtClean="0"/>
              <a:t> (e.g. noble gases).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200" dirty="0" smtClean="0"/>
              <a:t>  If the outer shell has </a:t>
            </a:r>
            <a:r>
              <a:rPr lang="en-CA" sz="2200" u="sng" dirty="0" smtClean="0"/>
              <a:t>less than 8 </a:t>
            </a:r>
            <a:r>
              <a:rPr lang="en-CA" sz="2200" dirty="0" smtClean="0"/>
              <a:t>valence electrons, the atom is unstable and </a:t>
            </a:r>
            <a:r>
              <a:rPr lang="en-CA" sz="2200" u="sng" dirty="0" smtClean="0"/>
              <a:t>reactive</a:t>
            </a:r>
            <a:r>
              <a:rPr lang="en-CA" sz="2200" dirty="0" smtClean="0"/>
              <a:t> (e.g. fluorine).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In this case, </a:t>
            </a:r>
            <a:r>
              <a:rPr lang="en-US" sz="2000" dirty="0"/>
              <a:t>electrons are transferred from </a:t>
            </a:r>
            <a:r>
              <a:rPr lang="en-US" sz="2000" dirty="0" smtClean="0"/>
              <a:t>one </a:t>
            </a:r>
            <a:r>
              <a:rPr lang="en-US" sz="2000" dirty="0"/>
              <a:t>atom to another </a:t>
            </a:r>
            <a:r>
              <a:rPr lang="en-US" sz="2000" dirty="0" smtClean="0"/>
              <a:t>or shared between them so </a:t>
            </a:r>
            <a:r>
              <a:rPr lang="en-US" sz="2000" dirty="0"/>
              <a:t>that the atoms can have the stable electron arrangements of the noble gases (8 valence electrons). 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 smtClean="0"/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0200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Ion Formation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2200" dirty="0" smtClean="0"/>
              <a:t>  Atoms that lose or gain electrons to become stable are called </a:t>
            </a:r>
            <a:r>
              <a:rPr lang="en-CA" sz="2200" u="sng" dirty="0" smtClean="0"/>
              <a:t>ions</a:t>
            </a:r>
            <a:r>
              <a:rPr lang="en-CA" sz="2200" dirty="0" smtClean="0"/>
              <a:t>.</a:t>
            </a:r>
          </a:p>
          <a:p>
            <a:pPr marL="0" indent="0">
              <a:buNone/>
            </a:pPr>
            <a:endParaRPr lang="en-CA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sz="2200" dirty="0"/>
              <a:t> </a:t>
            </a:r>
            <a:r>
              <a:rPr lang="en-CA" sz="2200" dirty="0" smtClean="0"/>
              <a:t> The </a:t>
            </a:r>
            <a:r>
              <a:rPr lang="en-CA" sz="2200" u="sng" dirty="0" smtClean="0"/>
              <a:t>ionic charge</a:t>
            </a:r>
            <a:r>
              <a:rPr lang="en-CA" sz="2200" dirty="0" smtClean="0"/>
              <a:t> is the charge the element will take on if it loses or gains </a:t>
            </a:r>
            <a:r>
              <a:rPr lang="en-CA" sz="2200" dirty="0" smtClean="0"/>
              <a:t>electrons.</a:t>
            </a:r>
          </a:p>
          <a:p>
            <a:pPr marL="0" indent="0">
              <a:buNone/>
            </a:pPr>
            <a:r>
              <a:rPr lang="en-CA" sz="2200" dirty="0" smtClean="0"/>
              <a:t>	1) </a:t>
            </a:r>
            <a:r>
              <a:rPr lang="en-CA" sz="2200" u="sng" dirty="0" smtClean="0"/>
              <a:t>Cations</a:t>
            </a:r>
            <a:r>
              <a:rPr lang="en-CA" sz="2200" dirty="0" smtClean="0"/>
              <a:t> are m</a:t>
            </a:r>
            <a:r>
              <a:rPr lang="en-US" altLang="en-US" sz="2200" dirty="0" err="1" smtClean="0"/>
              <a:t>etals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that lose electrons </a:t>
            </a:r>
            <a:r>
              <a:rPr lang="en-US" altLang="en-US" sz="2200" dirty="0" smtClean="0"/>
              <a:t>and </a:t>
            </a:r>
            <a:r>
              <a:rPr lang="en-US" altLang="en-US" sz="2200" dirty="0"/>
              <a:t>form positive ions (Na</a:t>
            </a:r>
            <a:r>
              <a:rPr lang="en-US" altLang="en-US" sz="2200" baseline="30000" dirty="0" smtClean="0"/>
              <a:t>+</a:t>
            </a:r>
            <a:r>
              <a:rPr lang="en-US" altLang="en-US" sz="2200" dirty="0" smtClean="0"/>
              <a:t>).</a:t>
            </a:r>
          </a:p>
          <a:p>
            <a:pPr lvl="8"/>
            <a:r>
              <a:rPr lang="en-CA" altLang="en-US" sz="2000" dirty="0"/>
              <a:t>Some metals </a:t>
            </a:r>
            <a:r>
              <a:rPr lang="en-CA" altLang="en-US" sz="2000" dirty="0" smtClean="0"/>
              <a:t>are </a:t>
            </a:r>
            <a:r>
              <a:rPr lang="en-CA" altLang="en-US" sz="2000" u="sng" dirty="0" smtClean="0"/>
              <a:t>polyvalent</a:t>
            </a:r>
            <a:r>
              <a:rPr lang="en-CA" altLang="en-US" sz="2000" dirty="0" smtClean="0"/>
              <a:t>, meaning they can </a:t>
            </a:r>
            <a:r>
              <a:rPr lang="en-CA" altLang="en-US" sz="2000" dirty="0"/>
              <a:t>have more than one charge </a:t>
            </a:r>
            <a:endParaRPr lang="en-CA" altLang="en-US" sz="2000" dirty="0" smtClean="0"/>
          </a:p>
          <a:p>
            <a:pPr marL="1471400" lvl="8" indent="0">
              <a:buNone/>
            </a:pPr>
            <a:r>
              <a:rPr lang="en-CA" altLang="en-US" sz="2000" dirty="0" smtClean="0"/>
              <a:t>(</a:t>
            </a:r>
            <a:r>
              <a:rPr lang="en-CA" altLang="en-US" sz="2000" dirty="0"/>
              <a:t>Fe</a:t>
            </a:r>
            <a:r>
              <a:rPr lang="en-CA" altLang="en-US" sz="2000" baseline="30000" dirty="0"/>
              <a:t>2+ </a:t>
            </a:r>
            <a:r>
              <a:rPr lang="en-CA" altLang="en-US" sz="2000" dirty="0"/>
              <a:t>or Fe</a:t>
            </a:r>
            <a:r>
              <a:rPr lang="en-CA" altLang="en-US" sz="2000" baseline="30000" dirty="0"/>
              <a:t>3</a:t>
            </a:r>
            <a:r>
              <a:rPr lang="en-CA" altLang="en-US" sz="2000" baseline="30000" dirty="0" smtClean="0"/>
              <a:t>+</a:t>
            </a:r>
            <a:r>
              <a:rPr lang="en-CA" altLang="en-US" sz="2000" dirty="0" smtClean="0"/>
              <a:t>).</a:t>
            </a:r>
          </a:p>
          <a:p>
            <a:pPr marL="201168" lvl="1" indent="0">
              <a:buNone/>
            </a:pPr>
            <a:endParaRPr lang="en-US" altLang="en-US" dirty="0" smtClean="0"/>
          </a:p>
          <a:p>
            <a:pPr marL="201168" lvl="1" indent="0">
              <a:buNone/>
            </a:pPr>
            <a:r>
              <a:rPr lang="en-US" altLang="en-US" sz="2200" dirty="0" smtClean="0"/>
              <a:t>	2) </a:t>
            </a:r>
            <a:r>
              <a:rPr lang="en-US" altLang="en-US" sz="2200" u="sng" dirty="0" smtClean="0"/>
              <a:t>Anions</a:t>
            </a:r>
            <a:r>
              <a:rPr lang="en-US" altLang="en-US" sz="2200" dirty="0" smtClean="0"/>
              <a:t> are non-metals which gain electrons and form negative ions (O</a:t>
            </a:r>
            <a:r>
              <a:rPr lang="en-US" altLang="en-US" sz="2200" baseline="30000" dirty="0" smtClean="0"/>
              <a:t>-2</a:t>
            </a:r>
            <a:r>
              <a:rPr lang="en-US" altLang="en-US" sz="2200" dirty="0" smtClean="0"/>
              <a:t>).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96186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Cations </a:t>
            </a:r>
            <a:r>
              <a:rPr lang="en-CA" dirty="0"/>
              <a:t>v</a:t>
            </a:r>
            <a:r>
              <a:rPr lang="en-CA" dirty="0" smtClean="0"/>
              <a:t>s Anions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Cations			</a:t>
            </a:r>
            <a:endParaRPr lang="en-CA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39386021"/>
              </p:ext>
            </p:extLst>
          </p:nvPr>
        </p:nvGraphicFramePr>
        <p:xfrm>
          <a:off x="1096963" y="2582863"/>
          <a:ext cx="4938710" cy="26873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253045"/>
                <a:gridCol w="822960"/>
                <a:gridCol w="1170432"/>
                <a:gridCol w="1088136"/>
                <a:gridCol w="6041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Element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Total</a:t>
                      </a:r>
                      <a:r>
                        <a:rPr lang="en-CA" sz="1600" baseline="0" dirty="0" smtClean="0"/>
                        <a:t> e</a:t>
                      </a:r>
                      <a:r>
                        <a:rPr lang="en-CA" sz="1600" baseline="30000" dirty="0" smtClean="0"/>
                        <a:t>-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/>
                        <a:t>Valence </a:t>
                      </a:r>
                      <a:r>
                        <a:rPr lang="en-CA" sz="1600" baseline="0" dirty="0" smtClean="0"/>
                        <a:t>e</a:t>
                      </a:r>
                      <a:r>
                        <a:rPr lang="en-CA" sz="1600" baseline="30000" dirty="0" smtClean="0"/>
                        <a:t>-</a:t>
                      </a:r>
                      <a:endParaRPr lang="en-CA" sz="1600" dirty="0" smtClean="0"/>
                    </a:p>
                    <a:p>
                      <a:pPr algn="ctr"/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To</a:t>
                      </a:r>
                      <a:r>
                        <a:rPr lang="en-CA" sz="1600" baseline="0" dirty="0" smtClean="0"/>
                        <a:t> bond…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Ion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Sodium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11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/>
                        <a:t>Lose 1 </a:t>
                      </a:r>
                      <a:r>
                        <a:rPr lang="en-CA" sz="1600" baseline="0" dirty="0" smtClean="0"/>
                        <a:t>e</a:t>
                      </a:r>
                      <a:r>
                        <a:rPr lang="en-CA" sz="1600" baseline="30000" dirty="0" smtClean="0"/>
                        <a:t>-</a:t>
                      </a:r>
                      <a:endParaRPr lang="en-CA" sz="1600" dirty="0" smtClean="0"/>
                    </a:p>
                    <a:p>
                      <a:pPr algn="ctr"/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Na</a:t>
                      </a:r>
                      <a:r>
                        <a:rPr lang="en-CA" sz="1600" baseline="30000" dirty="0" smtClean="0"/>
                        <a:t>+1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Magnesium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12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/>
                        <a:t>Loses 2 </a:t>
                      </a:r>
                      <a:r>
                        <a:rPr lang="en-CA" sz="1600" baseline="0" dirty="0" smtClean="0"/>
                        <a:t>e</a:t>
                      </a:r>
                      <a:r>
                        <a:rPr lang="en-CA" sz="1600" baseline="30000" dirty="0" smtClean="0"/>
                        <a:t>-</a:t>
                      </a:r>
                      <a:endParaRPr lang="en-CA" sz="1600" dirty="0" smtClean="0"/>
                    </a:p>
                    <a:p>
                      <a:pPr algn="ctr"/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/>
                        <a:t>Mg</a:t>
                      </a:r>
                      <a:r>
                        <a:rPr lang="en-CA" sz="1600" baseline="30000" dirty="0" smtClean="0"/>
                        <a:t>+2</a:t>
                      </a:r>
                      <a:endParaRPr lang="en-CA" sz="1600" dirty="0" smtClean="0"/>
                    </a:p>
                    <a:p>
                      <a:pPr algn="ctr"/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Aluminum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13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3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/>
                        <a:t>Loses 3 </a:t>
                      </a:r>
                      <a:r>
                        <a:rPr lang="en-CA" sz="1600" baseline="0" dirty="0" smtClean="0"/>
                        <a:t>e</a:t>
                      </a:r>
                      <a:r>
                        <a:rPr lang="en-CA" sz="1600" baseline="30000" dirty="0" smtClean="0"/>
                        <a:t>-</a:t>
                      </a:r>
                      <a:endParaRPr lang="en-CA" sz="1600" dirty="0" smtClean="0"/>
                    </a:p>
                    <a:p>
                      <a:pPr algn="ctr"/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aseline="0" dirty="0" smtClean="0"/>
                        <a:t>Al</a:t>
                      </a:r>
                      <a:r>
                        <a:rPr lang="en-CA" sz="1600" baseline="30000" dirty="0" smtClean="0"/>
                        <a:t>+3</a:t>
                      </a:r>
                      <a:endParaRPr lang="en-CA" sz="1600" dirty="0" smtClean="0"/>
                    </a:p>
                    <a:p>
                      <a:pPr algn="ctr"/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Calcium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Anions</a:t>
            </a:r>
            <a:endParaRPr lang="en-CA" dirty="0"/>
          </a:p>
        </p:txBody>
      </p:sp>
      <p:graphicFrame>
        <p:nvGraphicFramePr>
          <p:cNvPr id="10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14974574"/>
              </p:ext>
            </p:extLst>
          </p:nvPr>
        </p:nvGraphicFramePr>
        <p:xfrm>
          <a:off x="6370003" y="2582334"/>
          <a:ext cx="4938710" cy="2687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53045"/>
                <a:gridCol w="822960"/>
                <a:gridCol w="1170432"/>
                <a:gridCol w="1088136"/>
                <a:gridCol w="6041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Element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Total</a:t>
                      </a:r>
                      <a:r>
                        <a:rPr lang="en-CA" sz="1600" baseline="0" dirty="0" smtClean="0"/>
                        <a:t> e</a:t>
                      </a:r>
                      <a:r>
                        <a:rPr lang="en-CA" sz="1600" baseline="30000" dirty="0" smtClean="0"/>
                        <a:t>-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/>
                        <a:t>Valence </a:t>
                      </a:r>
                      <a:r>
                        <a:rPr lang="en-CA" sz="1600" baseline="0" dirty="0" smtClean="0"/>
                        <a:t>e</a:t>
                      </a:r>
                      <a:r>
                        <a:rPr lang="en-CA" sz="1600" baseline="30000" dirty="0" smtClean="0"/>
                        <a:t>-</a:t>
                      </a:r>
                      <a:endParaRPr lang="en-CA" sz="1600" dirty="0" smtClean="0"/>
                    </a:p>
                    <a:p>
                      <a:pPr algn="ctr"/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To</a:t>
                      </a:r>
                      <a:r>
                        <a:rPr lang="en-CA" sz="1600" baseline="0" dirty="0" smtClean="0"/>
                        <a:t> bond…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Ion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Chlorine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17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7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/>
                        <a:t>Gain 1 </a:t>
                      </a:r>
                      <a:r>
                        <a:rPr lang="en-CA" sz="1600" baseline="0" dirty="0" smtClean="0"/>
                        <a:t>e</a:t>
                      </a:r>
                      <a:r>
                        <a:rPr lang="en-CA" sz="1600" baseline="30000" dirty="0" smtClean="0"/>
                        <a:t>-</a:t>
                      </a:r>
                      <a:endParaRPr lang="en-CA" sz="1600" dirty="0" smtClean="0"/>
                    </a:p>
                    <a:p>
                      <a:pPr algn="ctr"/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aseline="0" dirty="0" smtClean="0"/>
                        <a:t>Cl</a:t>
                      </a:r>
                      <a:r>
                        <a:rPr lang="en-CA" sz="1600" baseline="30000" dirty="0" smtClean="0"/>
                        <a:t>-1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Oxygen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8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/>
                        <a:t>Gains 2 </a:t>
                      </a:r>
                      <a:r>
                        <a:rPr lang="en-CA" sz="1600" baseline="0" dirty="0" smtClean="0"/>
                        <a:t>e</a:t>
                      </a:r>
                      <a:r>
                        <a:rPr lang="en-CA" sz="1600" baseline="30000" dirty="0" smtClean="0"/>
                        <a:t>-</a:t>
                      </a:r>
                      <a:endParaRPr lang="en-CA" sz="1600" dirty="0" smtClean="0"/>
                    </a:p>
                    <a:p>
                      <a:pPr algn="ctr"/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aseline="0" dirty="0" smtClean="0"/>
                        <a:t>O</a:t>
                      </a:r>
                      <a:r>
                        <a:rPr lang="en-CA" sz="1600" baseline="30000" dirty="0" smtClean="0"/>
                        <a:t>-2</a:t>
                      </a:r>
                      <a:endParaRPr lang="en-CA" sz="1600" dirty="0" smtClean="0"/>
                    </a:p>
                    <a:p>
                      <a:pPr algn="ctr"/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Nitrogen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7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5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/>
                        <a:t>Gains 3 </a:t>
                      </a:r>
                      <a:r>
                        <a:rPr lang="en-CA" sz="1600" baseline="0" dirty="0" smtClean="0"/>
                        <a:t>e</a:t>
                      </a:r>
                      <a:r>
                        <a:rPr lang="en-CA" sz="1600" baseline="30000" dirty="0" smtClean="0"/>
                        <a:t>-</a:t>
                      </a:r>
                      <a:endParaRPr lang="en-CA" sz="1600" dirty="0" smtClean="0"/>
                    </a:p>
                    <a:p>
                      <a:pPr algn="ctr"/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aseline="0" dirty="0" smtClean="0"/>
                        <a:t>N</a:t>
                      </a:r>
                      <a:r>
                        <a:rPr lang="en-CA" sz="1600" baseline="30000" dirty="0" smtClean="0"/>
                        <a:t>-3</a:t>
                      </a:r>
                      <a:endParaRPr lang="en-CA" sz="1600" dirty="0" smtClean="0"/>
                    </a:p>
                    <a:p>
                      <a:pPr algn="ctr"/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Sulfur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692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Forming Compounds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sz="2200" dirty="0" smtClean="0"/>
              <a:t>  When atoms combine by transferring or sharing their electrons, they are said to have </a:t>
            </a:r>
            <a:r>
              <a:rPr lang="en-CA" sz="2200" u="sng" dirty="0" smtClean="0"/>
              <a:t>bonded</a:t>
            </a:r>
            <a:r>
              <a:rPr lang="en-CA" sz="2200" dirty="0" smtClean="0"/>
              <a:t> and formed a </a:t>
            </a:r>
            <a:r>
              <a:rPr lang="en-CA" sz="2200" u="sng" dirty="0" smtClean="0"/>
              <a:t>compound</a:t>
            </a:r>
            <a:r>
              <a:rPr lang="en-CA" sz="2200" dirty="0" smtClean="0"/>
              <a:t>.</a:t>
            </a:r>
          </a:p>
          <a:p>
            <a:pPr marL="0" indent="0">
              <a:buNone/>
            </a:pPr>
            <a:endParaRPr lang="en-CA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sz="2200" dirty="0" smtClean="0"/>
              <a:t>  Compounds can be formed by either ionic bonding or covalent bonding.</a:t>
            </a:r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478128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Ionic Bonds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112524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200" dirty="0" smtClean="0"/>
              <a:t>  Formed </a:t>
            </a:r>
            <a:r>
              <a:rPr lang="en-CA" sz="2200" dirty="0"/>
              <a:t>between </a:t>
            </a:r>
            <a:r>
              <a:rPr lang="en-CA" sz="2200" u="sng" dirty="0" smtClean="0"/>
              <a:t>metals</a:t>
            </a:r>
            <a:r>
              <a:rPr lang="en-CA" sz="2200" dirty="0" smtClean="0"/>
              <a:t> and </a:t>
            </a:r>
            <a:r>
              <a:rPr lang="en-CA" sz="2200" u="sng" dirty="0" smtClean="0"/>
              <a:t>non-metals</a:t>
            </a:r>
            <a:r>
              <a:rPr lang="en-CA" sz="22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CA" sz="2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200" dirty="0" smtClean="0"/>
              <a:t>  Valence </a:t>
            </a:r>
            <a:r>
              <a:rPr lang="en-CA" sz="2200" dirty="0"/>
              <a:t>electrons are </a:t>
            </a:r>
            <a:r>
              <a:rPr lang="en-CA" sz="2200" u="sng" dirty="0"/>
              <a:t>transferred</a:t>
            </a:r>
            <a:r>
              <a:rPr lang="en-CA" sz="2200" dirty="0"/>
              <a:t> from metal </a:t>
            </a:r>
            <a:r>
              <a:rPr lang="en-CA" sz="2200" u="sng" dirty="0" err="1" smtClean="0"/>
              <a:t>cation</a:t>
            </a:r>
            <a:r>
              <a:rPr lang="en-CA" sz="2200" dirty="0" smtClean="0"/>
              <a:t> to non-metal </a:t>
            </a:r>
            <a:r>
              <a:rPr lang="en-CA" sz="2200" u="sng" dirty="0" smtClean="0"/>
              <a:t>anion</a:t>
            </a:r>
            <a:r>
              <a:rPr lang="en-CA" sz="2200" dirty="0" smtClean="0"/>
              <a:t>.</a:t>
            </a:r>
            <a:endParaRPr lang="en-CA" sz="2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CA" sz="22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200" dirty="0" smtClean="0"/>
              <a:t>  </a:t>
            </a:r>
            <a:r>
              <a:rPr lang="en-CA" sz="2400" dirty="0"/>
              <a:t> Compounds formed using ionic bonds are referred to as </a:t>
            </a:r>
            <a:r>
              <a:rPr lang="en-CA" sz="2400" u="sng" dirty="0"/>
              <a:t>ionic </a:t>
            </a:r>
            <a:r>
              <a:rPr lang="en-CA" sz="2400" u="sng" dirty="0" smtClean="0"/>
              <a:t>compounds</a:t>
            </a:r>
            <a:r>
              <a:rPr lang="en-CA" sz="2400" dirty="0" smtClean="0"/>
              <a:t>.   (</a:t>
            </a:r>
            <a:r>
              <a:rPr lang="en-CA" sz="2200" dirty="0" err="1" smtClean="0"/>
              <a:t>Eg</a:t>
            </a:r>
            <a:r>
              <a:rPr lang="en-CA" sz="2200" dirty="0"/>
              <a:t>. </a:t>
            </a:r>
            <a:r>
              <a:rPr lang="en-CA" sz="2200" dirty="0" smtClean="0"/>
              <a:t>Li</a:t>
            </a:r>
            <a:r>
              <a:rPr lang="en-CA" sz="2200" baseline="-25000" dirty="0" smtClean="0"/>
              <a:t>2</a:t>
            </a:r>
            <a:r>
              <a:rPr lang="en-CA" sz="2200" dirty="0" smtClean="0"/>
              <a:t>O) </a:t>
            </a:r>
            <a:endParaRPr lang="en-CA" sz="2200" dirty="0"/>
          </a:p>
          <a:p>
            <a:endParaRPr lang="en-CA" dirty="0"/>
          </a:p>
        </p:txBody>
      </p:sp>
      <p:grpSp>
        <p:nvGrpSpPr>
          <p:cNvPr id="4" name="Group 360"/>
          <p:cNvGrpSpPr>
            <a:grpSpLocks/>
          </p:cNvGrpSpPr>
          <p:nvPr/>
        </p:nvGrpSpPr>
        <p:grpSpPr bwMode="auto">
          <a:xfrm>
            <a:off x="1749552" y="3974592"/>
            <a:ext cx="8610600" cy="1969008"/>
            <a:chOff x="288" y="2880"/>
            <a:chExt cx="5472" cy="1326"/>
          </a:xfrm>
        </p:grpSpPr>
        <p:sp>
          <p:nvSpPr>
            <p:cNvPr id="5" name="Rectangle 359"/>
            <p:cNvSpPr>
              <a:spLocks noChangeArrowheads="1"/>
            </p:cNvSpPr>
            <p:nvPr/>
          </p:nvSpPr>
          <p:spPr bwMode="auto">
            <a:xfrm>
              <a:off x="336" y="2880"/>
              <a:ext cx="5424" cy="12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" name="Oval 271"/>
            <p:cNvSpPr>
              <a:spLocks noChangeArrowheads="1"/>
            </p:cNvSpPr>
            <p:nvPr/>
          </p:nvSpPr>
          <p:spPr bwMode="auto">
            <a:xfrm>
              <a:off x="691" y="3255"/>
              <a:ext cx="116" cy="11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" name="Oval 272"/>
            <p:cNvSpPr>
              <a:spLocks noChangeArrowheads="1"/>
            </p:cNvSpPr>
            <p:nvPr/>
          </p:nvSpPr>
          <p:spPr bwMode="auto">
            <a:xfrm>
              <a:off x="619" y="3183"/>
              <a:ext cx="259" cy="258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Oval 273"/>
            <p:cNvSpPr>
              <a:spLocks noChangeArrowheads="1"/>
            </p:cNvSpPr>
            <p:nvPr/>
          </p:nvSpPr>
          <p:spPr bwMode="auto">
            <a:xfrm>
              <a:off x="551" y="3110"/>
              <a:ext cx="401" cy="402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Oval 274"/>
            <p:cNvSpPr>
              <a:spLocks noChangeArrowheads="1"/>
            </p:cNvSpPr>
            <p:nvPr/>
          </p:nvSpPr>
          <p:spPr bwMode="auto">
            <a:xfrm>
              <a:off x="695" y="3260"/>
              <a:ext cx="109" cy="11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Oval 275"/>
            <p:cNvSpPr>
              <a:spLocks noChangeArrowheads="1"/>
            </p:cNvSpPr>
            <p:nvPr/>
          </p:nvSpPr>
          <p:spPr bwMode="auto">
            <a:xfrm>
              <a:off x="722" y="3180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Oval 276"/>
            <p:cNvSpPr>
              <a:spLocks noChangeArrowheads="1"/>
            </p:cNvSpPr>
            <p:nvPr/>
          </p:nvSpPr>
          <p:spPr bwMode="auto">
            <a:xfrm>
              <a:off x="759" y="3180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" name="Oval 277"/>
            <p:cNvSpPr>
              <a:spLocks noChangeArrowheads="1"/>
            </p:cNvSpPr>
            <p:nvPr/>
          </p:nvSpPr>
          <p:spPr bwMode="auto">
            <a:xfrm>
              <a:off x="753" y="3099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" name="Oval 278"/>
            <p:cNvSpPr>
              <a:spLocks noChangeArrowheads="1"/>
            </p:cNvSpPr>
            <p:nvPr/>
          </p:nvSpPr>
          <p:spPr bwMode="auto">
            <a:xfrm>
              <a:off x="1463" y="3248"/>
              <a:ext cx="116" cy="11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" name="Oval 279"/>
            <p:cNvSpPr>
              <a:spLocks noChangeArrowheads="1"/>
            </p:cNvSpPr>
            <p:nvPr/>
          </p:nvSpPr>
          <p:spPr bwMode="auto">
            <a:xfrm>
              <a:off x="1391" y="3176"/>
              <a:ext cx="259" cy="258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" name="Oval 280"/>
            <p:cNvSpPr>
              <a:spLocks noChangeArrowheads="1"/>
            </p:cNvSpPr>
            <p:nvPr/>
          </p:nvSpPr>
          <p:spPr bwMode="auto">
            <a:xfrm>
              <a:off x="1323" y="3103"/>
              <a:ext cx="401" cy="402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Oval 281"/>
            <p:cNvSpPr>
              <a:spLocks noChangeArrowheads="1"/>
            </p:cNvSpPr>
            <p:nvPr/>
          </p:nvSpPr>
          <p:spPr bwMode="auto">
            <a:xfrm>
              <a:off x="1467" y="3253"/>
              <a:ext cx="109" cy="11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" name="Oval 282"/>
            <p:cNvSpPr>
              <a:spLocks noChangeArrowheads="1"/>
            </p:cNvSpPr>
            <p:nvPr/>
          </p:nvSpPr>
          <p:spPr bwMode="auto">
            <a:xfrm>
              <a:off x="1488" y="3174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" name="Oval 283"/>
            <p:cNvSpPr>
              <a:spLocks noChangeArrowheads="1"/>
            </p:cNvSpPr>
            <p:nvPr/>
          </p:nvSpPr>
          <p:spPr bwMode="auto">
            <a:xfrm>
              <a:off x="1525" y="3174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" name="Oval 284"/>
            <p:cNvSpPr>
              <a:spLocks noChangeArrowheads="1"/>
            </p:cNvSpPr>
            <p:nvPr/>
          </p:nvSpPr>
          <p:spPr bwMode="auto">
            <a:xfrm>
              <a:off x="1525" y="3493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" name="Oval 285"/>
            <p:cNvSpPr>
              <a:spLocks noChangeArrowheads="1"/>
            </p:cNvSpPr>
            <p:nvPr/>
          </p:nvSpPr>
          <p:spPr bwMode="auto">
            <a:xfrm>
              <a:off x="1488" y="3092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" name="Oval 286"/>
            <p:cNvSpPr>
              <a:spLocks noChangeArrowheads="1"/>
            </p:cNvSpPr>
            <p:nvPr/>
          </p:nvSpPr>
          <p:spPr bwMode="auto">
            <a:xfrm>
              <a:off x="1525" y="3092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" name="Oval 287"/>
            <p:cNvSpPr>
              <a:spLocks noChangeArrowheads="1"/>
            </p:cNvSpPr>
            <p:nvPr/>
          </p:nvSpPr>
          <p:spPr bwMode="auto">
            <a:xfrm rot="5400000">
              <a:off x="1489" y="3492"/>
              <a:ext cx="20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" name="Oval 288"/>
            <p:cNvSpPr>
              <a:spLocks noChangeArrowheads="1"/>
            </p:cNvSpPr>
            <p:nvPr/>
          </p:nvSpPr>
          <p:spPr bwMode="auto">
            <a:xfrm rot="5400000">
              <a:off x="1317" y="3308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" name="Oval 289"/>
            <p:cNvSpPr>
              <a:spLocks noChangeArrowheads="1"/>
            </p:cNvSpPr>
            <p:nvPr/>
          </p:nvSpPr>
          <p:spPr bwMode="auto">
            <a:xfrm rot="5400000">
              <a:off x="1715" y="3304"/>
              <a:ext cx="20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" name="Text Box 290"/>
            <p:cNvSpPr txBox="1">
              <a:spLocks noChangeArrowheads="1"/>
            </p:cNvSpPr>
            <p:nvPr/>
          </p:nvSpPr>
          <p:spPr bwMode="auto">
            <a:xfrm>
              <a:off x="288" y="3578"/>
              <a:ext cx="912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altLang="en-US" sz="1600">
                  <a:ea typeface="ヒラギノ角ゴ Pro W3" pitchFamily="-32" charset="-128"/>
                </a:rPr>
                <a:t>Lithium</a:t>
              </a:r>
            </a:p>
          </p:txBody>
        </p:sp>
        <p:sp>
          <p:nvSpPr>
            <p:cNvPr id="26" name="Text Box 291"/>
            <p:cNvSpPr txBox="1">
              <a:spLocks noChangeArrowheads="1"/>
            </p:cNvSpPr>
            <p:nvPr/>
          </p:nvSpPr>
          <p:spPr bwMode="auto">
            <a:xfrm>
              <a:off x="1059" y="3578"/>
              <a:ext cx="912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altLang="en-US" sz="1600">
                  <a:ea typeface="ヒラギノ角ゴ Pro W3" pitchFamily="-32" charset="-128"/>
                </a:rPr>
                <a:t>Oxygen </a:t>
              </a:r>
            </a:p>
          </p:txBody>
        </p:sp>
        <p:sp>
          <p:nvSpPr>
            <p:cNvPr id="27" name="Text Box 292"/>
            <p:cNvSpPr txBox="1">
              <a:spLocks noChangeArrowheads="1"/>
            </p:cNvSpPr>
            <p:nvPr/>
          </p:nvSpPr>
          <p:spPr bwMode="auto">
            <a:xfrm>
              <a:off x="1034" y="3194"/>
              <a:ext cx="192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altLang="en-US" sz="1400">
                  <a:ea typeface="ヒラギノ角ゴ Pro W3" pitchFamily="-32" charset="-128"/>
                </a:rPr>
                <a:t>+</a:t>
              </a:r>
            </a:p>
          </p:txBody>
        </p:sp>
        <p:sp>
          <p:nvSpPr>
            <p:cNvPr id="28" name="Line 293"/>
            <p:cNvSpPr>
              <a:spLocks noChangeShapeType="1"/>
            </p:cNvSpPr>
            <p:nvPr/>
          </p:nvSpPr>
          <p:spPr bwMode="auto">
            <a:xfrm>
              <a:off x="1872" y="3307"/>
              <a:ext cx="22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9" name="Oval 294"/>
            <p:cNvSpPr>
              <a:spLocks noChangeArrowheads="1"/>
            </p:cNvSpPr>
            <p:nvPr/>
          </p:nvSpPr>
          <p:spPr bwMode="auto">
            <a:xfrm>
              <a:off x="2300" y="3259"/>
              <a:ext cx="116" cy="11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" name="Oval 295"/>
            <p:cNvSpPr>
              <a:spLocks noChangeArrowheads="1"/>
            </p:cNvSpPr>
            <p:nvPr/>
          </p:nvSpPr>
          <p:spPr bwMode="auto">
            <a:xfrm>
              <a:off x="2228" y="3187"/>
              <a:ext cx="259" cy="258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1" name="Oval 296"/>
            <p:cNvSpPr>
              <a:spLocks noChangeArrowheads="1"/>
            </p:cNvSpPr>
            <p:nvPr/>
          </p:nvSpPr>
          <p:spPr bwMode="auto">
            <a:xfrm>
              <a:off x="2160" y="3114"/>
              <a:ext cx="401" cy="402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" name="Oval 297"/>
            <p:cNvSpPr>
              <a:spLocks noChangeArrowheads="1"/>
            </p:cNvSpPr>
            <p:nvPr/>
          </p:nvSpPr>
          <p:spPr bwMode="auto">
            <a:xfrm>
              <a:off x="2304" y="3264"/>
              <a:ext cx="109" cy="11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" name="Oval 298"/>
            <p:cNvSpPr>
              <a:spLocks noChangeArrowheads="1"/>
            </p:cNvSpPr>
            <p:nvPr/>
          </p:nvSpPr>
          <p:spPr bwMode="auto">
            <a:xfrm>
              <a:off x="2325" y="3174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" name="Oval 299"/>
            <p:cNvSpPr>
              <a:spLocks noChangeArrowheads="1"/>
            </p:cNvSpPr>
            <p:nvPr/>
          </p:nvSpPr>
          <p:spPr bwMode="auto">
            <a:xfrm>
              <a:off x="2362" y="3174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" name="Oval 300"/>
            <p:cNvSpPr>
              <a:spLocks noChangeArrowheads="1"/>
            </p:cNvSpPr>
            <p:nvPr/>
          </p:nvSpPr>
          <p:spPr bwMode="auto">
            <a:xfrm>
              <a:off x="2362" y="3103"/>
              <a:ext cx="19" cy="19"/>
            </a:xfrm>
            <a:prstGeom prst="ellips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" name="Oval 301"/>
            <p:cNvSpPr>
              <a:spLocks noChangeArrowheads="1"/>
            </p:cNvSpPr>
            <p:nvPr/>
          </p:nvSpPr>
          <p:spPr bwMode="auto">
            <a:xfrm>
              <a:off x="3362" y="3258"/>
              <a:ext cx="116" cy="11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" name="Oval 302"/>
            <p:cNvSpPr>
              <a:spLocks noChangeArrowheads="1"/>
            </p:cNvSpPr>
            <p:nvPr/>
          </p:nvSpPr>
          <p:spPr bwMode="auto">
            <a:xfrm>
              <a:off x="3290" y="3186"/>
              <a:ext cx="259" cy="258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" name="Oval 303"/>
            <p:cNvSpPr>
              <a:spLocks noChangeArrowheads="1"/>
            </p:cNvSpPr>
            <p:nvPr/>
          </p:nvSpPr>
          <p:spPr bwMode="auto">
            <a:xfrm>
              <a:off x="3222" y="3113"/>
              <a:ext cx="401" cy="402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" name="Oval 304"/>
            <p:cNvSpPr>
              <a:spLocks noChangeArrowheads="1"/>
            </p:cNvSpPr>
            <p:nvPr/>
          </p:nvSpPr>
          <p:spPr bwMode="auto">
            <a:xfrm>
              <a:off x="3366" y="3263"/>
              <a:ext cx="109" cy="11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0" name="Oval 305"/>
            <p:cNvSpPr>
              <a:spLocks noChangeArrowheads="1"/>
            </p:cNvSpPr>
            <p:nvPr/>
          </p:nvSpPr>
          <p:spPr bwMode="auto">
            <a:xfrm>
              <a:off x="3387" y="3186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" name="Oval 306"/>
            <p:cNvSpPr>
              <a:spLocks noChangeArrowheads="1"/>
            </p:cNvSpPr>
            <p:nvPr/>
          </p:nvSpPr>
          <p:spPr bwMode="auto">
            <a:xfrm>
              <a:off x="3424" y="3186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" name="Oval 307"/>
            <p:cNvSpPr>
              <a:spLocks noChangeArrowheads="1"/>
            </p:cNvSpPr>
            <p:nvPr/>
          </p:nvSpPr>
          <p:spPr bwMode="auto">
            <a:xfrm>
              <a:off x="3424" y="3102"/>
              <a:ext cx="19" cy="19"/>
            </a:xfrm>
            <a:prstGeom prst="ellips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3" name="Oval 308"/>
            <p:cNvSpPr>
              <a:spLocks noChangeArrowheads="1"/>
            </p:cNvSpPr>
            <p:nvPr/>
          </p:nvSpPr>
          <p:spPr bwMode="auto">
            <a:xfrm>
              <a:off x="2833" y="3252"/>
              <a:ext cx="116" cy="11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4" name="Oval 309"/>
            <p:cNvSpPr>
              <a:spLocks noChangeArrowheads="1"/>
            </p:cNvSpPr>
            <p:nvPr/>
          </p:nvSpPr>
          <p:spPr bwMode="auto">
            <a:xfrm>
              <a:off x="2761" y="3180"/>
              <a:ext cx="259" cy="258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5" name="Oval 310"/>
            <p:cNvSpPr>
              <a:spLocks noChangeArrowheads="1"/>
            </p:cNvSpPr>
            <p:nvPr/>
          </p:nvSpPr>
          <p:spPr bwMode="auto">
            <a:xfrm>
              <a:off x="2693" y="3107"/>
              <a:ext cx="401" cy="402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6" name="Oval 311"/>
            <p:cNvSpPr>
              <a:spLocks noChangeArrowheads="1"/>
            </p:cNvSpPr>
            <p:nvPr/>
          </p:nvSpPr>
          <p:spPr bwMode="auto">
            <a:xfrm>
              <a:off x="2837" y="3257"/>
              <a:ext cx="109" cy="11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7" name="Oval 312"/>
            <p:cNvSpPr>
              <a:spLocks noChangeArrowheads="1"/>
            </p:cNvSpPr>
            <p:nvPr/>
          </p:nvSpPr>
          <p:spPr bwMode="auto">
            <a:xfrm>
              <a:off x="2858" y="3174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8" name="Oval 313"/>
            <p:cNvSpPr>
              <a:spLocks noChangeArrowheads="1"/>
            </p:cNvSpPr>
            <p:nvPr/>
          </p:nvSpPr>
          <p:spPr bwMode="auto">
            <a:xfrm>
              <a:off x="2895" y="3174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9" name="Oval 314"/>
            <p:cNvSpPr>
              <a:spLocks noChangeArrowheads="1"/>
            </p:cNvSpPr>
            <p:nvPr/>
          </p:nvSpPr>
          <p:spPr bwMode="auto">
            <a:xfrm>
              <a:off x="2895" y="3497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0" name="Oval 315"/>
            <p:cNvSpPr>
              <a:spLocks noChangeArrowheads="1"/>
            </p:cNvSpPr>
            <p:nvPr/>
          </p:nvSpPr>
          <p:spPr bwMode="auto">
            <a:xfrm>
              <a:off x="2858" y="3096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" name="Oval 316"/>
            <p:cNvSpPr>
              <a:spLocks noChangeArrowheads="1"/>
            </p:cNvSpPr>
            <p:nvPr/>
          </p:nvSpPr>
          <p:spPr bwMode="auto">
            <a:xfrm>
              <a:off x="2895" y="3096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" name="Oval 317"/>
            <p:cNvSpPr>
              <a:spLocks noChangeArrowheads="1"/>
            </p:cNvSpPr>
            <p:nvPr/>
          </p:nvSpPr>
          <p:spPr bwMode="auto">
            <a:xfrm rot="5400000">
              <a:off x="2687" y="3274"/>
              <a:ext cx="20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3" name="Oval 318"/>
            <p:cNvSpPr>
              <a:spLocks noChangeArrowheads="1"/>
            </p:cNvSpPr>
            <p:nvPr/>
          </p:nvSpPr>
          <p:spPr bwMode="auto">
            <a:xfrm rot="5400000">
              <a:off x="2687" y="3312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" name="Oval 319"/>
            <p:cNvSpPr>
              <a:spLocks noChangeArrowheads="1"/>
            </p:cNvSpPr>
            <p:nvPr/>
          </p:nvSpPr>
          <p:spPr bwMode="auto">
            <a:xfrm rot="5400000">
              <a:off x="3079" y="3308"/>
              <a:ext cx="20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5" name="Oval 320"/>
            <p:cNvSpPr>
              <a:spLocks noChangeArrowheads="1"/>
            </p:cNvSpPr>
            <p:nvPr/>
          </p:nvSpPr>
          <p:spPr bwMode="auto">
            <a:xfrm>
              <a:off x="3080" y="3267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6" name="Line 321"/>
            <p:cNvSpPr>
              <a:spLocks noChangeShapeType="1"/>
            </p:cNvSpPr>
            <p:nvPr/>
          </p:nvSpPr>
          <p:spPr bwMode="auto">
            <a:xfrm flipH="1">
              <a:off x="3117" y="3115"/>
              <a:ext cx="274" cy="143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7" name="Oval 322"/>
            <p:cNvSpPr>
              <a:spLocks noChangeArrowheads="1"/>
            </p:cNvSpPr>
            <p:nvPr/>
          </p:nvSpPr>
          <p:spPr bwMode="auto">
            <a:xfrm>
              <a:off x="2852" y="3496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8" name="Line 323"/>
            <p:cNvSpPr>
              <a:spLocks noChangeShapeType="1"/>
            </p:cNvSpPr>
            <p:nvPr/>
          </p:nvSpPr>
          <p:spPr bwMode="auto">
            <a:xfrm>
              <a:off x="2407" y="3120"/>
              <a:ext cx="258" cy="143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9" name="Text Box 324"/>
            <p:cNvSpPr txBox="1">
              <a:spLocks noChangeArrowheads="1"/>
            </p:cNvSpPr>
            <p:nvPr/>
          </p:nvSpPr>
          <p:spPr bwMode="auto">
            <a:xfrm>
              <a:off x="1920" y="3552"/>
              <a:ext cx="1920" cy="4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altLang="en-US" sz="1600">
                  <a:ea typeface="ヒラギノ角ゴ Pro W3" pitchFamily="-32" charset="-128"/>
                </a:rPr>
                <a:t>Electrons are transferred from the cations to the anion</a:t>
              </a:r>
            </a:p>
          </p:txBody>
        </p:sp>
        <p:sp>
          <p:nvSpPr>
            <p:cNvPr id="60" name="Oval 325"/>
            <p:cNvSpPr>
              <a:spLocks noChangeArrowheads="1"/>
            </p:cNvSpPr>
            <p:nvPr/>
          </p:nvSpPr>
          <p:spPr bwMode="auto">
            <a:xfrm>
              <a:off x="4223" y="3255"/>
              <a:ext cx="116" cy="11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" name="Oval 326"/>
            <p:cNvSpPr>
              <a:spLocks noChangeArrowheads="1"/>
            </p:cNvSpPr>
            <p:nvPr/>
          </p:nvSpPr>
          <p:spPr bwMode="auto">
            <a:xfrm>
              <a:off x="4151" y="3183"/>
              <a:ext cx="259" cy="258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2" name="Oval 327"/>
            <p:cNvSpPr>
              <a:spLocks noChangeArrowheads="1"/>
            </p:cNvSpPr>
            <p:nvPr/>
          </p:nvSpPr>
          <p:spPr bwMode="auto">
            <a:xfrm>
              <a:off x="4083" y="3110"/>
              <a:ext cx="401" cy="402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3" name="Oval 328"/>
            <p:cNvSpPr>
              <a:spLocks noChangeArrowheads="1"/>
            </p:cNvSpPr>
            <p:nvPr/>
          </p:nvSpPr>
          <p:spPr bwMode="auto">
            <a:xfrm>
              <a:off x="4227" y="3260"/>
              <a:ext cx="109" cy="11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4" name="Oval 329"/>
            <p:cNvSpPr>
              <a:spLocks noChangeArrowheads="1"/>
            </p:cNvSpPr>
            <p:nvPr/>
          </p:nvSpPr>
          <p:spPr bwMode="auto">
            <a:xfrm>
              <a:off x="4248" y="3174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5" name="Oval 330"/>
            <p:cNvSpPr>
              <a:spLocks noChangeArrowheads="1"/>
            </p:cNvSpPr>
            <p:nvPr/>
          </p:nvSpPr>
          <p:spPr bwMode="auto">
            <a:xfrm>
              <a:off x="4285" y="3174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6" name="Oval 331"/>
            <p:cNvSpPr>
              <a:spLocks noChangeArrowheads="1"/>
            </p:cNvSpPr>
            <p:nvPr/>
          </p:nvSpPr>
          <p:spPr bwMode="auto">
            <a:xfrm>
              <a:off x="5285" y="3254"/>
              <a:ext cx="116" cy="11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7" name="Oval 332"/>
            <p:cNvSpPr>
              <a:spLocks noChangeArrowheads="1"/>
            </p:cNvSpPr>
            <p:nvPr/>
          </p:nvSpPr>
          <p:spPr bwMode="auto">
            <a:xfrm>
              <a:off x="5213" y="3182"/>
              <a:ext cx="259" cy="258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8" name="Oval 333"/>
            <p:cNvSpPr>
              <a:spLocks noChangeArrowheads="1"/>
            </p:cNvSpPr>
            <p:nvPr/>
          </p:nvSpPr>
          <p:spPr bwMode="auto">
            <a:xfrm>
              <a:off x="5145" y="3109"/>
              <a:ext cx="401" cy="402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9" name="Oval 334"/>
            <p:cNvSpPr>
              <a:spLocks noChangeArrowheads="1"/>
            </p:cNvSpPr>
            <p:nvPr/>
          </p:nvSpPr>
          <p:spPr bwMode="auto">
            <a:xfrm>
              <a:off x="5289" y="3259"/>
              <a:ext cx="109" cy="11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0" name="Oval 335"/>
            <p:cNvSpPr>
              <a:spLocks noChangeArrowheads="1"/>
            </p:cNvSpPr>
            <p:nvPr/>
          </p:nvSpPr>
          <p:spPr bwMode="auto">
            <a:xfrm>
              <a:off x="5310" y="3174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" name="Oval 336"/>
            <p:cNvSpPr>
              <a:spLocks noChangeArrowheads="1"/>
            </p:cNvSpPr>
            <p:nvPr/>
          </p:nvSpPr>
          <p:spPr bwMode="auto">
            <a:xfrm>
              <a:off x="5347" y="3174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2" name="Oval 337"/>
            <p:cNvSpPr>
              <a:spLocks noChangeArrowheads="1"/>
            </p:cNvSpPr>
            <p:nvPr/>
          </p:nvSpPr>
          <p:spPr bwMode="auto">
            <a:xfrm>
              <a:off x="4756" y="3248"/>
              <a:ext cx="116" cy="11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3" name="Oval 338"/>
            <p:cNvSpPr>
              <a:spLocks noChangeArrowheads="1"/>
            </p:cNvSpPr>
            <p:nvPr/>
          </p:nvSpPr>
          <p:spPr bwMode="auto">
            <a:xfrm>
              <a:off x="4684" y="3176"/>
              <a:ext cx="259" cy="258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4" name="Oval 339"/>
            <p:cNvSpPr>
              <a:spLocks noChangeArrowheads="1"/>
            </p:cNvSpPr>
            <p:nvPr/>
          </p:nvSpPr>
          <p:spPr bwMode="auto">
            <a:xfrm>
              <a:off x="4616" y="3103"/>
              <a:ext cx="401" cy="402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5" name="Oval 340"/>
            <p:cNvSpPr>
              <a:spLocks noChangeArrowheads="1"/>
            </p:cNvSpPr>
            <p:nvPr/>
          </p:nvSpPr>
          <p:spPr bwMode="auto">
            <a:xfrm>
              <a:off x="4760" y="3253"/>
              <a:ext cx="109" cy="11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6" name="Oval 341"/>
            <p:cNvSpPr>
              <a:spLocks noChangeArrowheads="1"/>
            </p:cNvSpPr>
            <p:nvPr/>
          </p:nvSpPr>
          <p:spPr bwMode="auto">
            <a:xfrm>
              <a:off x="4781" y="3174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7" name="Oval 342"/>
            <p:cNvSpPr>
              <a:spLocks noChangeArrowheads="1"/>
            </p:cNvSpPr>
            <p:nvPr/>
          </p:nvSpPr>
          <p:spPr bwMode="auto">
            <a:xfrm>
              <a:off x="4818" y="3174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8" name="Oval 343"/>
            <p:cNvSpPr>
              <a:spLocks noChangeArrowheads="1"/>
            </p:cNvSpPr>
            <p:nvPr/>
          </p:nvSpPr>
          <p:spPr bwMode="auto">
            <a:xfrm>
              <a:off x="4818" y="3493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9" name="Oval 344"/>
            <p:cNvSpPr>
              <a:spLocks noChangeArrowheads="1"/>
            </p:cNvSpPr>
            <p:nvPr/>
          </p:nvSpPr>
          <p:spPr bwMode="auto">
            <a:xfrm>
              <a:off x="4781" y="3092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0" name="Oval 345"/>
            <p:cNvSpPr>
              <a:spLocks noChangeArrowheads="1"/>
            </p:cNvSpPr>
            <p:nvPr/>
          </p:nvSpPr>
          <p:spPr bwMode="auto">
            <a:xfrm>
              <a:off x="4818" y="3092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1" name="Oval 346"/>
            <p:cNvSpPr>
              <a:spLocks noChangeArrowheads="1"/>
            </p:cNvSpPr>
            <p:nvPr/>
          </p:nvSpPr>
          <p:spPr bwMode="auto">
            <a:xfrm rot="5400000">
              <a:off x="4610" y="3270"/>
              <a:ext cx="20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" name="Oval 347"/>
            <p:cNvSpPr>
              <a:spLocks noChangeArrowheads="1"/>
            </p:cNvSpPr>
            <p:nvPr/>
          </p:nvSpPr>
          <p:spPr bwMode="auto">
            <a:xfrm rot="5400000">
              <a:off x="4610" y="3308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3" name="Oval 348"/>
            <p:cNvSpPr>
              <a:spLocks noChangeArrowheads="1"/>
            </p:cNvSpPr>
            <p:nvPr/>
          </p:nvSpPr>
          <p:spPr bwMode="auto">
            <a:xfrm rot="5400000">
              <a:off x="5002" y="3304"/>
              <a:ext cx="20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4" name="Oval 349"/>
            <p:cNvSpPr>
              <a:spLocks noChangeArrowheads="1"/>
            </p:cNvSpPr>
            <p:nvPr/>
          </p:nvSpPr>
          <p:spPr bwMode="auto">
            <a:xfrm>
              <a:off x="5003" y="3263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5" name="Oval 350"/>
            <p:cNvSpPr>
              <a:spLocks noChangeArrowheads="1"/>
            </p:cNvSpPr>
            <p:nvPr/>
          </p:nvSpPr>
          <p:spPr bwMode="auto">
            <a:xfrm>
              <a:off x="4775" y="3492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6" name="AutoShape 351"/>
            <p:cNvSpPr>
              <a:spLocks/>
            </p:cNvSpPr>
            <p:nvPr/>
          </p:nvSpPr>
          <p:spPr bwMode="auto">
            <a:xfrm>
              <a:off x="5531" y="3078"/>
              <a:ext cx="47" cy="440"/>
            </a:xfrm>
            <a:prstGeom prst="rightBracket">
              <a:avLst>
                <a:gd name="adj" fmla="val 78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GB" altLang="en-US" sz="2400">
                <a:ea typeface="ヒラギノ角ゴ Pro W3" pitchFamily="-32" charset="-128"/>
              </a:endParaRPr>
            </a:p>
          </p:txBody>
        </p:sp>
        <p:sp>
          <p:nvSpPr>
            <p:cNvPr id="87" name="AutoShape 352"/>
            <p:cNvSpPr>
              <a:spLocks/>
            </p:cNvSpPr>
            <p:nvPr/>
          </p:nvSpPr>
          <p:spPr bwMode="auto">
            <a:xfrm>
              <a:off x="5004" y="3080"/>
              <a:ext cx="47" cy="440"/>
            </a:xfrm>
            <a:prstGeom prst="rightBracket">
              <a:avLst>
                <a:gd name="adj" fmla="val 78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8" name="AutoShape 353"/>
            <p:cNvSpPr>
              <a:spLocks/>
            </p:cNvSpPr>
            <p:nvPr/>
          </p:nvSpPr>
          <p:spPr bwMode="auto">
            <a:xfrm>
              <a:off x="4470" y="3074"/>
              <a:ext cx="47" cy="440"/>
            </a:xfrm>
            <a:prstGeom prst="rightBracket">
              <a:avLst>
                <a:gd name="adj" fmla="val 78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9" name="AutoShape 354"/>
            <p:cNvSpPr>
              <a:spLocks/>
            </p:cNvSpPr>
            <p:nvPr/>
          </p:nvSpPr>
          <p:spPr bwMode="auto">
            <a:xfrm flipH="1">
              <a:off x="4050" y="3080"/>
              <a:ext cx="47" cy="440"/>
            </a:xfrm>
            <a:prstGeom prst="rightBracket">
              <a:avLst>
                <a:gd name="adj" fmla="val 78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0" name="AutoShape 355"/>
            <p:cNvSpPr>
              <a:spLocks/>
            </p:cNvSpPr>
            <p:nvPr/>
          </p:nvSpPr>
          <p:spPr bwMode="auto">
            <a:xfrm flipH="1">
              <a:off x="4573" y="3080"/>
              <a:ext cx="47" cy="440"/>
            </a:xfrm>
            <a:prstGeom prst="rightBracket">
              <a:avLst>
                <a:gd name="adj" fmla="val 78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1" name="AutoShape 356"/>
            <p:cNvSpPr>
              <a:spLocks/>
            </p:cNvSpPr>
            <p:nvPr/>
          </p:nvSpPr>
          <p:spPr bwMode="auto">
            <a:xfrm flipH="1">
              <a:off x="5112" y="3080"/>
              <a:ext cx="47" cy="440"/>
            </a:xfrm>
            <a:prstGeom prst="rightBracket">
              <a:avLst>
                <a:gd name="adj" fmla="val 78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" name="Text Box 357"/>
            <p:cNvSpPr txBox="1">
              <a:spLocks noChangeArrowheads="1"/>
            </p:cNvSpPr>
            <p:nvPr/>
          </p:nvSpPr>
          <p:spPr bwMode="auto">
            <a:xfrm>
              <a:off x="4049" y="3560"/>
              <a:ext cx="1541" cy="6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263525" algn="ctr"/>
                  <a:tab pos="1116013" algn="ctr"/>
                  <a:tab pos="1958975" algn="ctr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263525" algn="ctr"/>
                  <a:tab pos="1116013" algn="ctr"/>
                  <a:tab pos="1958975" algn="ctr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263525" algn="ctr"/>
                  <a:tab pos="1116013" algn="ctr"/>
                  <a:tab pos="1958975" algn="ctr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263525" algn="ctr"/>
                  <a:tab pos="1116013" algn="ctr"/>
                  <a:tab pos="1958975" algn="ctr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263525" algn="ctr"/>
                  <a:tab pos="1116013" algn="ctr"/>
                  <a:tab pos="1958975" algn="ctr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3525" algn="ctr"/>
                  <a:tab pos="1116013" algn="ctr"/>
                  <a:tab pos="1958975" algn="ctr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3525" algn="ctr"/>
                  <a:tab pos="1116013" algn="ctr"/>
                  <a:tab pos="1958975" algn="ctr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3525" algn="ctr"/>
                  <a:tab pos="1116013" algn="ctr"/>
                  <a:tab pos="1958975" algn="ctr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3525" algn="ctr"/>
                  <a:tab pos="1116013" algn="ctr"/>
                  <a:tab pos="1958975" algn="ctr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en-US" sz="1600">
                  <a:ea typeface="ヒラギノ角ゴ Pro W3" pitchFamily="-32" charset="-128"/>
                </a:rPr>
                <a:t>	Li</a:t>
              </a:r>
              <a:r>
                <a:rPr lang="en-GB" altLang="en-US" sz="1600" baseline="30000">
                  <a:ea typeface="ヒラギノ角ゴ Pro W3" pitchFamily="-32" charset="-128"/>
                </a:rPr>
                <a:t>+	 </a:t>
              </a:r>
              <a:r>
                <a:rPr lang="en-GB" altLang="en-US" sz="1600">
                  <a:ea typeface="ヒラギノ角ゴ Pro W3" pitchFamily="-32" charset="-128"/>
                </a:rPr>
                <a:t>O</a:t>
              </a:r>
              <a:r>
                <a:rPr lang="en-GB" altLang="en-US" sz="1600" baseline="30000">
                  <a:ea typeface="ヒラギノ角ゴ Pro W3" pitchFamily="-32" charset="-128"/>
                </a:rPr>
                <a:t>2-	 </a:t>
              </a:r>
              <a:r>
                <a:rPr lang="en-GB" altLang="en-US" sz="1600">
                  <a:ea typeface="ヒラギノ角ゴ Pro W3" pitchFamily="-32" charset="-128"/>
                </a:rPr>
                <a:t>Li</a:t>
              </a:r>
              <a:r>
                <a:rPr lang="en-GB" altLang="en-US" sz="1600" baseline="30000">
                  <a:ea typeface="ヒラギノ角ゴ Pro W3" pitchFamily="-32" charset="-128"/>
                </a:rPr>
                <a:t>+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GB" altLang="en-US" sz="1600">
                  <a:ea typeface="ヒラギノ角ゴ Pro W3" pitchFamily="-32" charset="-128"/>
                </a:rPr>
                <a:t>Lithium oxide,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GB" altLang="en-US" sz="1600">
                  <a:ea typeface="ヒラギノ角ゴ Pro W3" pitchFamily="-32" charset="-128"/>
                </a:rPr>
                <a:t>Li</a:t>
              </a:r>
              <a:r>
                <a:rPr lang="en-GB" altLang="en-US" sz="1600" baseline="-25000">
                  <a:ea typeface="ヒラギノ角ゴ Pro W3" pitchFamily="-32" charset="-128"/>
                </a:rPr>
                <a:t>2</a:t>
              </a:r>
              <a:r>
                <a:rPr lang="en-GB" altLang="en-US" sz="1600">
                  <a:ea typeface="ヒラギノ角ゴ Pro W3" pitchFamily="-32" charset="-128"/>
                </a:rPr>
                <a:t>O</a:t>
              </a:r>
            </a:p>
          </p:txBody>
        </p:sp>
        <p:sp>
          <p:nvSpPr>
            <p:cNvPr id="93" name="Line 358"/>
            <p:cNvSpPr>
              <a:spLocks noChangeShapeType="1"/>
            </p:cNvSpPr>
            <p:nvPr/>
          </p:nvSpPr>
          <p:spPr bwMode="auto">
            <a:xfrm>
              <a:off x="3706" y="3308"/>
              <a:ext cx="22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77501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Covalent Bonds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200" dirty="0" smtClean="0"/>
              <a:t>  Formed </a:t>
            </a:r>
            <a:r>
              <a:rPr lang="en-CA" sz="2200" dirty="0"/>
              <a:t>between two or more </a:t>
            </a:r>
            <a:r>
              <a:rPr lang="en-CA" sz="2200" u="sng" dirty="0" smtClean="0"/>
              <a:t>non-metals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sz="2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200" dirty="0" smtClean="0"/>
              <a:t>  Valence </a:t>
            </a:r>
            <a:r>
              <a:rPr lang="en-CA" sz="2200" dirty="0"/>
              <a:t>electrons are </a:t>
            </a:r>
            <a:r>
              <a:rPr lang="en-CA" sz="2200" u="sng" dirty="0"/>
              <a:t>shared</a:t>
            </a:r>
            <a:r>
              <a:rPr lang="en-CA" sz="2200" dirty="0"/>
              <a:t> between atoms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CA" sz="22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200" dirty="0" smtClean="0"/>
              <a:t>  </a:t>
            </a:r>
            <a:r>
              <a:rPr lang="en-CA" sz="2200" dirty="0"/>
              <a:t>Compounds formed using covalent bonds are referred to as </a:t>
            </a:r>
            <a:r>
              <a:rPr lang="en-CA" sz="2200" u="sng" dirty="0"/>
              <a:t>molecules</a:t>
            </a:r>
            <a:r>
              <a:rPr lang="en-CA" sz="2200" dirty="0" smtClean="0"/>
              <a:t>. (</a:t>
            </a:r>
            <a:r>
              <a:rPr lang="en-CA" sz="2200" dirty="0" err="1" smtClean="0"/>
              <a:t>Eg</a:t>
            </a:r>
            <a:r>
              <a:rPr lang="en-CA" sz="2200" dirty="0"/>
              <a:t>. </a:t>
            </a:r>
            <a:r>
              <a:rPr lang="en-CA" sz="2200" dirty="0" smtClean="0"/>
              <a:t>HF)</a:t>
            </a:r>
            <a:endParaRPr lang="en-CA" sz="2200" dirty="0"/>
          </a:p>
          <a:p>
            <a:endParaRPr lang="en-CA" dirty="0"/>
          </a:p>
        </p:txBody>
      </p:sp>
      <p:grpSp>
        <p:nvGrpSpPr>
          <p:cNvPr id="4" name="Group 363"/>
          <p:cNvGrpSpPr>
            <a:grpSpLocks/>
          </p:cNvGrpSpPr>
          <p:nvPr/>
        </p:nvGrpSpPr>
        <p:grpSpPr bwMode="auto">
          <a:xfrm>
            <a:off x="1600200" y="4014216"/>
            <a:ext cx="8610600" cy="1854878"/>
            <a:chOff x="384" y="2208"/>
            <a:chExt cx="4896" cy="1056"/>
          </a:xfrm>
        </p:grpSpPr>
        <p:sp>
          <p:nvSpPr>
            <p:cNvPr id="5" name="Rectangle 364"/>
            <p:cNvSpPr>
              <a:spLocks noChangeArrowheads="1"/>
            </p:cNvSpPr>
            <p:nvPr/>
          </p:nvSpPr>
          <p:spPr bwMode="auto">
            <a:xfrm>
              <a:off x="384" y="2208"/>
              <a:ext cx="4896" cy="10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" name="Oval 365"/>
            <p:cNvSpPr>
              <a:spLocks noChangeArrowheads="1"/>
            </p:cNvSpPr>
            <p:nvPr/>
          </p:nvSpPr>
          <p:spPr bwMode="auto">
            <a:xfrm>
              <a:off x="1144" y="2594"/>
              <a:ext cx="116" cy="11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" name="Oval 366"/>
            <p:cNvSpPr>
              <a:spLocks noChangeArrowheads="1"/>
            </p:cNvSpPr>
            <p:nvPr/>
          </p:nvSpPr>
          <p:spPr bwMode="auto">
            <a:xfrm>
              <a:off x="1072" y="2522"/>
              <a:ext cx="259" cy="258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Oval 367"/>
            <p:cNvSpPr>
              <a:spLocks noChangeArrowheads="1"/>
            </p:cNvSpPr>
            <p:nvPr/>
          </p:nvSpPr>
          <p:spPr bwMode="auto">
            <a:xfrm>
              <a:off x="1148" y="2599"/>
              <a:ext cx="109" cy="11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Oval 368"/>
            <p:cNvSpPr>
              <a:spLocks noChangeArrowheads="1"/>
            </p:cNvSpPr>
            <p:nvPr/>
          </p:nvSpPr>
          <p:spPr bwMode="auto">
            <a:xfrm>
              <a:off x="1194" y="2513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Oval 369"/>
            <p:cNvSpPr>
              <a:spLocks noChangeArrowheads="1"/>
            </p:cNvSpPr>
            <p:nvPr/>
          </p:nvSpPr>
          <p:spPr bwMode="auto">
            <a:xfrm>
              <a:off x="1916" y="2587"/>
              <a:ext cx="116" cy="11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Oval 370"/>
            <p:cNvSpPr>
              <a:spLocks noChangeArrowheads="1"/>
            </p:cNvSpPr>
            <p:nvPr/>
          </p:nvSpPr>
          <p:spPr bwMode="auto">
            <a:xfrm>
              <a:off x="1844" y="2515"/>
              <a:ext cx="259" cy="258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" name="Oval 371"/>
            <p:cNvSpPr>
              <a:spLocks noChangeArrowheads="1"/>
            </p:cNvSpPr>
            <p:nvPr/>
          </p:nvSpPr>
          <p:spPr bwMode="auto">
            <a:xfrm>
              <a:off x="1776" y="2442"/>
              <a:ext cx="401" cy="402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" name="Oval 372"/>
            <p:cNvSpPr>
              <a:spLocks noChangeArrowheads="1"/>
            </p:cNvSpPr>
            <p:nvPr/>
          </p:nvSpPr>
          <p:spPr bwMode="auto">
            <a:xfrm>
              <a:off x="1920" y="2592"/>
              <a:ext cx="109" cy="11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" name="Oval 373"/>
            <p:cNvSpPr>
              <a:spLocks noChangeArrowheads="1"/>
            </p:cNvSpPr>
            <p:nvPr/>
          </p:nvSpPr>
          <p:spPr bwMode="auto">
            <a:xfrm>
              <a:off x="1941" y="2507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" name="Oval 374"/>
            <p:cNvSpPr>
              <a:spLocks noChangeArrowheads="1"/>
            </p:cNvSpPr>
            <p:nvPr/>
          </p:nvSpPr>
          <p:spPr bwMode="auto">
            <a:xfrm>
              <a:off x="1978" y="2507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Oval 375"/>
            <p:cNvSpPr>
              <a:spLocks noChangeArrowheads="1"/>
            </p:cNvSpPr>
            <p:nvPr/>
          </p:nvSpPr>
          <p:spPr bwMode="auto">
            <a:xfrm>
              <a:off x="1978" y="2832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" name="Oval 376"/>
            <p:cNvSpPr>
              <a:spLocks noChangeArrowheads="1"/>
            </p:cNvSpPr>
            <p:nvPr/>
          </p:nvSpPr>
          <p:spPr bwMode="auto">
            <a:xfrm>
              <a:off x="1941" y="2431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" name="Oval 377"/>
            <p:cNvSpPr>
              <a:spLocks noChangeArrowheads="1"/>
            </p:cNvSpPr>
            <p:nvPr/>
          </p:nvSpPr>
          <p:spPr bwMode="auto">
            <a:xfrm>
              <a:off x="1978" y="2431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" name="Oval 378"/>
            <p:cNvSpPr>
              <a:spLocks noChangeArrowheads="1"/>
            </p:cNvSpPr>
            <p:nvPr/>
          </p:nvSpPr>
          <p:spPr bwMode="auto">
            <a:xfrm rot="5400000">
              <a:off x="1942" y="2831"/>
              <a:ext cx="20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" name="Oval 379"/>
            <p:cNvSpPr>
              <a:spLocks noChangeArrowheads="1"/>
            </p:cNvSpPr>
            <p:nvPr/>
          </p:nvSpPr>
          <p:spPr bwMode="auto">
            <a:xfrm rot="5400000">
              <a:off x="1770" y="2647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" name="Oval 380"/>
            <p:cNvSpPr>
              <a:spLocks noChangeArrowheads="1"/>
            </p:cNvSpPr>
            <p:nvPr/>
          </p:nvSpPr>
          <p:spPr bwMode="auto">
            <a:xfrm rot="5400000">
              <a:off x="2168" y="2643"/>
              <a:ext cx="20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" name="Text Box 381"/>
            <p:cNvSpPr txBox="1">
              <a:spLocks noChangeArrowheads="1"/>
            </p:cNvSpPr>
            <p:nvPr/>
          </p:nvSpPr>
          <p:spPr bwMode="auto">
            <a:xfrm>
              <a:off x="741" y="2918"/>
              <a:ext cx="91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altLang="en-US" sz="1400">
                  <a:ea typeface="ヒラギノ角ゴ Pro W3" pitchFamily="-32" charset="-128"/>
                </a:rPr>
                <a:t>Hydrogen</a:t>
              </a:r>
            </a:p>
          </p:txBody>
        </p:sp>
        <p:sp>
          <p:nvSpPr>
            <p:cNvPr id="23" name="Text Box 382"/>
            <p:cNvSpPr txBox="1">
              <a:spLocks noChangeArrowheads="1"/>
            </p:cNvSpPr>
            <p:nvPr/>
          </p:nvSpPr>
          <p:spPr bwMode="auto">
            <a:xfrm>
              <a:off x="1512" y="2918"/>
              <a:ext cx="91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altLang="en-US" sz="1400">
                  <a:ea typeface="ヒラギノ角ゴ Pro W3" pitchFamily="-32" charset="-128"/>
                </a:rPr>
                <a:t>Fluorine </a:t>
              </a:r>
            </a:p>
          </p:txBody>
        </p:sp>
        <p:sp>
          <p:nvSpPr>
            <p:cNvPr id="24" name="Text Box 383"/>
            <p:cNvSpPr txBox="1">
              <a:spLocks noChangeArrowheads="1"/>
            </p:cNvSpPr>
            <p:nvPr/>
          </p:nvSpPr>
          <p:spPr bwMode="auto">
            <a:xfrm>
              <a:off x="1487" y="2533"/>
              <a:ext cx="19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altLang="en-US" sz="1400">
                  <a:ea typeface="ヒラギノ角ゴ Pro W3" pitchFamily="-32" charset="-128"/>
                </a:rPr>
                <a:t>+</a:t>
              </a:r>
            </a:p>
          </p:txBody>
        </p:sp>
        <p:sp>
          <p:nvSpPr>
            <p:cNvPr id="25" name="Line 384"/>
            <p:cNvSpPr>
              <a:spLocks noChangeShapeType="1"/>
            </p:cNvSpPr>
            <p:nvPr/>
          </p:nvSpPr>
          <p:spPr bwMode="auto">
            <a:xfrm>
              <a:off x="2379" y="2646"/>
              <a:ext cx="2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6" name="Text Box 385"/>
            <p:cNvSpPr txBox="1">
              <a:spLocks noChangeArrowheads="1"/>
            </p:cNvSpPr>
            <p:nvPr/>
          </p:nvSpPr>
          <p:spPr bwMode="auto">
            <a:xfrm>
              <a:off x="2534" y="2907"/>
              <a:ext cx="115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altLang="en-US" sz="1400">
                  <a:ea typeface="ヒラギノ角ゴ Pro W3" pitchFamily="-32" charset="-128"/>
                </a:rPr>
                <a:t>Electrons are shared</a:t>
              </a:r>
            </a:p>
          </p:txBody>
        </p:sp>
        <p:sp>
          <p:nvSpPr>
            <p:cNvPr id="27" name="Oval 386"/>
            <p:cNvSpPr>
              <a:spLocks noChangeArrowheads="1"/>
            </p:cNvSpPr>
            <p:nvPr/>
          </p:nvSpPr>
          <p:spPr bwMode="auto">
            <a:xfrm>
              <a:off x="3165" y="2593"/>
              <a:ext cx="116" cy="11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" name="Oval 387"/>
            <p:cNvSpPr>
              <a:spLocks noChangeArrowheads="1"/>
            </p:cNvSpPr>
            <p:nvPr/>
          </p:nvSpPr>
          <p:spPr bwMode="auto">
            <a:xfrm>
              <a:off x="3093" y="2521"/>
              <a:ext cx="259" cy="258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" name="Oval 388"/>
            <p:cNvSpPr>
              <a:spLocks noChangeArrowheads="1"/>
            </p:cNvSpPr>
            <p:nvPr/>
          </p:nvSpPr>
          <p:spPr bwMode="auto">
            <a:xfrm>
              <a:off x="3025" y="2448"/>
              <a:ext cx="401" cy="402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" name="Oval 389"/>
            <p:cNvSpPr>
              <a:spLocks noChangeArrowheads="1"/>
            </p:cNvSpPr>
            <p:nvPr/>
          </p:nvSpPr>
          <p:spPr bwMode="auto">
            <a:xfrm>
              <a:off x="3169" y="2598"/>
              <a:ext cx="109" cy="11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1" name="Oval 390"/>
            <p:cNvSpPr>
              <a:spLocks noChangeArrowheads="1"/>
            </p:cNvSpPr>
            <p:nvPr/>
          </p:nvSpPr>
          <p:spPr bwMode="auto">
            <a:xfrm>
              <a:off x="2834" y="2591"/>
              <a:ext cx="116" cy="11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" name="Oval 391"/>
            <p:cNvSpPr>
              <a:spLocks noChangeArrowheads="1"/>
            </p:cNvSpPr>
            <p:nvPr/>
          </p:nvSpPr>
          <p:spPr bwMode="auto">
            <a:xfrm>
              <a:off x="2762" y="2519"/>
              <a:ext cx="259" cy="258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" name="Oval 392"/>
            <p:cNvSpPr>
              <a:spLocks noChangeArrowheads="1"/>
            </p:cNvSpPr>
            <p:nvPr/>
          </p:nvSpPr>
          <p:spPr bwMode="auto">
            <a:xfrm>
              <a:off x="2838" y="2596"/>
              <a:ext cx="109" cy="11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" name="Oval 393"/>
            <p:cNvSpPr>
              <a:spLocks noChangeArrowheads="1"/>
            </p:cNvSpPr>
            <p:nvPr/>
          </p:nvSpPr>
          <p:spPr bwMode="auto">
            <a:xfrm>
              <a:off x="3010" y="2619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" name="Oval 394"/>
            <p:cNvSpPr>
              <a:spLocks noChangeArrowheads="1"/>
            </p:cNvSpPr>
            <p:nvPr/>
          </p:nvSpPr>
          <p:spPr bwMode="auto">
            <a:xfrm rot="5400000">
              <a:off x="3008" y="2663"/>
              <a:ext cx="20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" name="Oval 395"/>
            <p:cNvSpPr>
              <a:spLocks noChangeArrowheads="1"/>
            </p:cNvSpPr>
            <p:nvPr/>
          </p:nvSpPr>
          <p:spPr bwMode="auto">
            <a:xfrm>
              <a:off x="2165" y="2598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" name="Oval 396"/>
            <p:cNvSpPr>
              <a:spLocks noChangeArrowheads="1"/>
            </p:cNvSpPr>
            <p:nvPr/>
          </p:nvSpPr>
          <p:spPr bwMode="auto">
            <a:xfrm>
              <a:off x="3167" y="2602"/>
              <a:ext cx="109" cy="11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" name="Oval 397"/>
            <p:cNvSpPr>
              <a:spLocks noChangeArrowheads="1"/>
            </p:cNvSpPr>
            <p:nvPr/>
          </p:nvSpPr>
          <p:spPr bwMode="auto">
            <a:xfrm>
              <a:off x="3194" y="2517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" name="Oval 398"/>
            <p:cNvSpPr>
              <a:spLocks noChangeArrowheads="1"/>
            </p:cNvSpPr>
            <p:nvPr/>
          </p:nvSpPr>
          <p:spPr bwMode="auto">
            <a:xfrm>
              <a:off x="3231" y="2517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0" name="Oval 399"/>
            <p:cNvSpPr>
              <a:spLocks noChangeArrowheads="1"/>
            </p:cNvSpPr>
            <p:nvPr/>
          </p:nvSpPr>
          <p:spPr bwMode="auto">
            <a:xfrm>
              <a:off x="3231" y="2842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" name="Oval 400"/>
            <p:cNvSpPr>
              <a:spLocks noChangeArrowheads="1"/>
            </p:cNvSpPr>
            <p:nvPr/>
          </p:nvSpPr>
          <p:spPr bwMode="auto">
            <a:xfrm>
              <a:off x="3194" y="2441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" name="Oval 401"/>
            <p:cNvSpPr>
              <a:spLocks noChangeArrowheads="1"/>
            </p:cNvSpPr>
            <p:nvPr/>
          </p:nvSpPr>
          <p:spPr bwMode="auto">
            <a:xfrm>
              <a:off x="3231" y="2441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3" name="Oval 402"/>
            <p:cNvSpPr>
              <a:spLocks noChangeArrowheads="1"/>
            </p:cNvSpPr>
            <p:nvPr/>
          </p:nvSpPr>
          <p:spPr bwMode="auto">
            <a:xfrm rot="5400000">
              <a:off x="3195" y="2841"/>
              <a:ext cx="20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4" name="Oval 403"/>
            <p:cNvSpPr>
              <a:spLocks noChangeArrowheads="1"/>
            </p:cNvSpPr>
            <p:nvPr/>
          </p:nvSpPr>
          <p:spPr bwMode="auto">
            <a:xfrm rot="5400000">
              <a:off x="3415" y="2653"/>
              <a:ext cx="20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5" name="Oval 404"/>
            <p:cNvSpPr>
              <a:spLocks noChangeArrowheads="1"/>
            </p:cNvSpPr>
            <p:nvPr/>
          </p:nvSpPr>
          <p:spPr bwMode="auto">
            <a:xfrm>
              <a:off x="3412" y="2608"/>
              <a:ext cx="19" cy="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6" name="Line 405"/>
            <p:cNvSpPr>
              <a:spLocks noChangeShapeType="1"/>
            </p:cNvSpPr>
            <p:nvPr/>
          </p:nvSpPr>
          <p:spPr bwMode="auto">
            <a:xfrm>
              <a:off x="3604" y="2645"/>
              <a:ext cx="2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" name="Text Box 406"/>
            <p:cNvSpPr txBox="1">
              <a:spLocks noChangeArrowheads="1"/>
            </p:cNvSpPr>
            <p:nvPr/>
          </p:nvSpPr>
          <p:spPr bwMode="auto">
            <a:xfrm>
              <a:off x="3843" y="2551"/>
              <a:ext cx="112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altLang="en-US" sz="1400">
                  <a:ea typeface="ヒラギノ角ゴ Pro W3" pitchFamily="-32" charset="-128"/>
                </a:rPr>
                <a:t>Hydrogen fluoride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0829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Diatomic Molecules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sz="2200" dirty="0" smtClean="0"/>
              <a:t>    A special type of molecule is called a </a:t>
            </a:r>
            <a:r>
              <a:rPr lang="en-CA" sz="2200" u="sng" dirty="0" smtClean="0"/>
              <a:t>diatomic</a:t>
            </a:r>
            <a:r>
              <a:rPr lang="en-CA" sz="2200" dirty="0" smtClean="0"/>
              <a:t> molecule. It occurs when 2 atoms of the </a:t>
            </a:r>
            <a:r>
              <a:rPr lang="en-CA" sz="2200" u="sng" dirty="0" smtClean="0"/>
              <a:t>same element</a:t>
            </a:r>
            <a:r>
              <a:rPr lang="en-CA" sz="2200" dirty="0" smtClean="0"/>
              <a:t> share their valence electrons.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 smtClean="0"/>
          </a:p>
        </p:txBody>
      </p:sp>
      <p:pic>
        <p:nvPicPr>
          <p:cNvPr id="7" name="Picture 2" descr="UnhappyFAt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503" y="2975420"/>
            <a:ext cx="4114800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appyFAt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526" y="3065907"/>
            <a:ext cx="4448175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803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Diatomic Molecules</a:t>
            </a:r>
            <a:endParaRPr lang="en-CA" dirty="0"/>
          </a:p>
        </p:txBody>
      </p:sp>
      <p:pic>
        <p:nvPicPr>
          <p:cNvPr id="5" name="Picture 4" descr="http://centros.edu.xunta.es/iesames/webantiga/webfq/EUSECTSUSO/chem_phys_bac/Chemistry_2/chemical_bonding_archivos/image049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121"/>
          <a:stretch/>
        </p:blipFill>
        <p:spPr bwMode="auto">
          <a:xfrm>
            <a:off x="4588764" y="1908663"/>
            <a:ext cx="2667000" cy="1371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http://2012books.lardbucket.org/books/principles-of-general-chemistry-v1.0m/section_06/2f12df6d0f8a28e11590f15fa3605a93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12"/>
          <a:stretch/>
        </p:blipFill>
        <p:spPr bwMode="auto">
          <a:xfrm>
            <a:off x="2359152" y="3451566"/>
            <a:ext cx="7287768" cy="19963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870788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662</TotalTime>
  <Words>442</Words>
  <Application>Microsoft Office PowerPoint</Application>
  <PresentationFormat>Widescreen</PresentationFormat>
  <Paragraphs>115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ヒラギノ角ゴ Pro W3</vt:lpstr>
      <vt:lpstr>Retrospect</vt:lpstr>
      <vt:lpstr>Bonding</vt:lpstr>
      <vt:lpstr>Chemical Reactivity</vt:lpstr>
      <vt:lpstr>Ion Formation</vt:lpstr>
      <vt:lpstr>Cations vs Anions</vt:lpstr>
      <vt:lpstr>Forming Compounds</vt:lpstr>
      <vt:lpstr>Ionic Bonds</vt:lpstr>
      <vt:lpstr>Covalent Bonds</vt:lpstr>
      <vt:lpstr>Diatomic Molecules</vt:lpstr>
      <vt:lpstr>Diatomic Molecules</vt:lpstr>
      <vt:lpstr>Diatomic Molecules</vt:lpstr>
      <vt:lpstr>Ionic vs Covalent Properties</vt:lpstr>
      <vt:lpstr>Any questions?</vt:lpstr>
    </vt:vector>
  </TitlesOfParts>
  <Company>PACSD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Welter</dc:creator>
  <cp:lastModifiedBy>Danielle Welter</cp:lastModifiedBy>
  <cp:revision>56</cp:revision>
  <cp:lastPrinted>2014-09-20T20:06:42Z</cp:lastPrinted>
  <dcterms:created xsi:type="dcterms:W3CDTF">2014-09-02T19:01:26Z</dcterms:created>
  <dcterms:modified xsi:type="dcterms:W3CDTF">2014-09-20T20:06:45Z</dcterms:modified>
</cp:coreProperties>
</file>