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9" r:id="rId9"/>
    <p:sldId id="264" r:id="rId10"/>
    <p:sldId id="270" r:id="rId11"/>
    <p:sldId id="271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8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5D9A0-8B0E-4FD4-A9CA-7FA1BC8C1818}" type="datetimeFigureOut">
              <a:rPr lang="en-CA" smtClean="0"/>
              <a:t>20/09/2014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80EB12-4F4D-496B-AEF9-0CC63BA8DB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9945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788642C-3FA3-4915-A7D1-FB450DB2FFC6}" type="datetimeFigureOut">
              <a:rPr lang="en-CA" smtClean="0"/>
              <a:t>20/09/2014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A3A3F4-FE4D-41B9-B621-223786C65B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4951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DDBE10-F3CF-46D8-BEE5-18F590014F41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</p:spPr>
        <p:txBody>
          <a:bodyPr/>
          <a:lstStyle/>
          <a:p>
            <a:pPr eaLnBrk="1" hangingPunct="1"/>
            <a:endParaRPr lang="en-CA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787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lIns="45720" tIns="0" rIns="45720" bIns="0"/>
          <a:lstStyle>
            <a:lvl1pPr marL="91440" indent="-91440">
              <a:buFont typeface="Arial" panose="020B0604020202020204" pitchFamily="34" charset="0"/>
              <a:buChar char="•"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  Click to edit Master text styles</a:t>
            </a:r>
          </a:p>
          <a:p>
            <a:pPr lvl="1"/>
            <a:r>
              <a:rPr lang="en-US" dirty="0" smtClean="0"/>
              <a:t>  Second level</a:t>
            </a:r>
          </a:p>
          <a:p>
            <a:pPr lvl="2"/>
            <a:r>
              <a:rPr lang="en-US" dirty="0" smtClean="0"/>
              <a:t>  Third level</a:t>
            </a:r>
          </a:p>
          <a:p>
            <a:pPr lvl="3"/>
            <a:r>
              <a:rPr lang="en-US" dirty="0" smtClean="0"/>
              <a:t>  Fourth level</a:t>
            </a:r>
          </a:p>
          <a:p>
            <a:pPr lvl="4"/>
            <a:r>
              <a:rPr lang="en-US" dirty="0" smtClean="0"/>
              <a:t>  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9/20/2014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Atomic Theory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874" y="4499164"/>
            <a:ext cx="10058400" cy="1143000"/>
          </a:xfrm>
        </p:spPr>
        <p:txBody>
          <a:bodyPr/>
          <a:lstStyle/>
          <a:p>
            <a:r>
              <a:rPr lang="en-CA" dirty="0" smtClean="0"/>
              <a:t>Review &amp; Introduction for Science 10</a:t>
            </a:r>
            <a:endParaRPr lang="en-CA" dirty="0"/>
          </a:p>
        </p:txBody>
      </p:sp>
      <p:pic>
        <p:nvPicPr>
          <p:cNvPr id="4" name="Picture 4" descr="http://www.school-clipart.com/school_clipart_images/a_chemistry_professor_pointing_to_a_white_board_0521-1005-1515-0620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437" y="500742"/>
            <a:ext cx="4739707" cy="325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220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Lewis Structures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  Only </a:t>
            </a:r>
            <a:r>
              <a:rPr lang="en-CA" u="sng" dirty="0"/>
              <a:t>valence electrons</a:t>
            </a:r>
            <a:r>
              <a:rPr lang="en-CA" dirty="0"/>
              <a:t> are </a:t>
            </a:r>
            <a:r>
              <a:rPr lang="en-CA" dirty="0" smtClean="0"/>
              <a:t>shown.</a:t>
            </a: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  Dots </a:t>
            </a:r>
            <a:r>
              <a:rPr lang="en-CA" dirty="0"/>
              <a:t>representing valence electrons are placed around the element symbols (on 4 sides, imagine a box around the symbol</a:t>
            </a:r>
            <a:r>
              <a:rPr lang="en-CA" dirty="0" smtClean="0"/>
              <a:t>).</a:t>
            </a: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  Electron </a:t>
            </a:r>
            <a:r>
              <a:rPr lang="en-CA" dirty="0"/>
              <a:t>dots are placed singularly, </a:t>
            </a:r>
            <a:r>
              <a:rPr lang="en-CA" dirty="0" smtClean="0"/>
              <a:t>then </a:t>
            </a:r>
            <a:r>
              <a:rPr lang="en-CA" dirty="0"/>
              <a:t>they are paired</a:t>
            </a:r>
            <a:r>
              <a:rPr lang="en-CA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965" y="4371045"/>
            <a:ext cx="7243751" cy="1225083"/>
          </a:xfrm>
          <a:prstGeom prst="rect">
            <a:avLst/>
          </a:prstGeom>
        </p:spPr>
      </p:pic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5217224" y="4760341"/>
            <a:ext cx="46037" cy="460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" name="Oval 12"/>
          <p:cNvSpPr>
            <a:spLocks noChangeArrowheads="1"/>
          </p:cNvSpPr>
          <p:nvPr/>
        </p:nvSpPr>
        <p:spPr bwMode="auto">
          <a:xfrm>
            <a:off x="5354803" y="4760340"/>
            <a:ext cx="46037" cy="460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950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Let’s Practice Now…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9163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Vocabulary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4620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200" b="1" dirty="0">
                <a:solidFill>
                  <a:schemeClr val="folHlink"/>
                </a:solidFill>
              </a:rPr>
              <a:t>ATOM</a:t>
            </a:r>
            <a:r>
              <a:rPr lang="en-US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smallest particle of an element, has a neutral charge.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200" b="1" dirty="0" smtClean="0">
              <a:solidFill>
                <a:schemeClr val="folHlink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200" b="1" dirty="0" smtClean="0">
                <a:solidFill>
                  <a:schemeClr val="folHlink"/>
                </a:solidFill>
              </a:rPr>
              <a:t>ELEMENT</a:t>
            </a:r>
            <a:r>
              <a:rPr lang="en-US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made up of 1 type of atom (</a:t>
            </a:r>
            <a:r>
              <a:rPr lang="en-US" sz="2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</a:t>
            </a: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Oxygen, </a:t>
            </a: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</a:t>
            </a: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200" b="1" dirty="0" smtClean="0">
              <a:solidFill>
                <a:schemeClr val="folHlink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200" b="1" dirty="0" smtClean="0">
                <a:solidFill>
                  <a:schemeClr val="folHlink"/>
                </a:solidFill>
              </a:rPr>
              <a:t>COMPOUND:</a:t>
            </a:r>
            <a:r>
              <a:rPr lang="en-US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CA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pure substance made up of 2 or more elements that are </a:t>
            </a:r>
            <a:r>
              <a:rPr lang="en-CA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bonded   		           together.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CA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E.g. Hydrogen </a:t>
            </a:r>
            <a:r>
              <a:rPr lang="en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oxygen combine to form the compound water.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766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Atoms</a:t>
            </a: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50" y="1975103"/>
            <a:ext cx="3714432" cy="3783711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26280" y="1855278"/>
            <a:ext cx="7114032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Protons </a:t>
            </a:r>
            <a:r>
              <a:rPr lang="en-US" sz="2400" dirty="0"/>
              <a:t>and neutrons make up </a:t>
            </a:r>
            <a:r>
              <a:rPr lang="en-US" sz="2400" dirty="0" smtClean="0"/>
              <a:t>the </a:t>
            </a:r>
            <a:r>
              <a:rPr lang="en-US" sz="2400" u="sng" dirty="0" smtClean="0"/>
              <a:t>nucleus</a:t>
            </a:r>
            <a:r>
              <a:rPr lang="en-US" sz="2400" dirty="0" smtClean="0"/>
              <a:t>. </a:t>
            </a:r>
            <a:r>
              <a:rPr lang="en-US" sz="2400" dirty="0"/>
              <a:t>Together, they form the mass of the atom – called the </a:t>
            </a:r>
            <a:r>
              <a:rPr lang="en-US" sz="2400" u="sng" dirty="0"/>
              <a:t>atomic mass</a:t>
            </a:r>
            <a:r>
              <a:rPr lang="en-US" sz="2400" dirty="0"/>
              <a:t>. </a:t>
            </a:r>
            <a:endParaRPr lang="en-CA" sz="2400" dirty="0"/>
          </a:p>
          <a:p>
            <a:r>
              <a:rPr lang="en-US" sz="2400" dirty="0"/>
              <a:t> </a:t>
            </a:r>
            <a:endParaRPr lang="en-CA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The </a:t>
            </a:r>
            <a:r>
              <a:rPr lang="en-US" sz="2400" dirty="0"/>
              <a:t>electrons spin around the </a:t>
            </a:r>
            <a:r>
              <a:rPr lang="en-US" sz="2400" u="sng" dirty="0"/>
              <a:t>outside</a:t>
            </a:r>
            <a:r>
              <a:rPr lang="en-US" sz="2400" dirty="0"/>
              <a:t> of the nucleus in areas called </a:t>
            </a:r>
            <a:r>
              <a:rPr lang="en-US" sz="2400" u="sng" dirty="0"/>
              <a:t>shells</a:t>
            </a:r>
            <a:r>
              <a:rPr lang="en-US" sz="2400" dirty="0"/>
              <a:t> or orbitals.  Electrons are very small and do not add much to the mass of an atom.</a:t>
            </a:r>
            <a:endParaRPr lang="en-CA" sz="2400" dirty="0"/>
          </a:p>
          <a:p>
            <a:endParaRPr lang="en-US" sz="2400" dirty="0" smtClean="0"/>
          </a:p>
          <a:p>
            <a:pPr algn="ctr"/>
            <a:r>
              <a:rPr lang="en-US" sz="2400" dirty="0" smtClean="0"/>
              <a:t>Protons </a:t>
            </a:r>
            <a:r>
              <a:rPr lang="en-US" sz="2400" dirty="0"/>
              <a:t>have a </a:t>
            </a:r>
            <a:r>
              <a:rPr lang="en-US" sz="2400" u="sng" dirty="0"/>
              <a:t>positive</a:t>
            </a:r>
            <a:r>
              <a:rPr lang="en-US" sz="2400" dirty="0"/>
              <a:t> (+) charge.</a:t>
            </a:r>
            <a:endParaRPr lang="en-CA" sz="2400" dirty="0"/>
          </a:p>
          <a:p>
            <a:pPr algn="ctr"/>
            <a:r>
              <a:rPr lang="en-US" sz="2400" dirty="0"/>
              <a:t>Electrons have a </a:t>
            </a:r>
            <a:r>
              <a:rPr lang="en-US" sz="2400" u="sng" dirty="0"/>
              <a:t>negative</a:t>
            </a:r>
            <a:r>
              <a:rPr lang="en-US" sz="2400" dirty="0"/>
              <a:t> (-) charge.</a:t>
            </a:r>
            <a:endParaRPr lang="en-CA" sz="2400" dirty="0"/>
          </a:p>
          <a:p>
            <a:pPr algn="ctr"/>
            <a:r>
              <a:rPr lang="en-US" sz="2400" dirty="0"/>
              <a:t>A neutron is </a:t>
            </a:r>
            <a:r>
              <a:rPr lang="en-US" sz="2400" u="sng" dirty="0"/>
              <a:t>neutral</a:t>
            </a:r>
            <a:r>
              <a:rPr lang="en-US" sz="2400" dirty="0"/>
              <a:t>, meaning there is no charge.</a:t>
            </a:r>
            <a:endParaRPr lang="en-CA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402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Numbers to Remember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altLang="en-US" sz="2200" dirty="0" smtClean="0"/>
              <a:t>Atomic Number = Protons</a:t>
            </a:r>
          </a:p>
          <a:p>
            <a:pPr marL="201168" lvl="1" indent="0">
              <a:buNone/>
            </a:pPr>
            <a:endParaRPr lang="en-US" altLang="en-US" sz="2200" dirty="0"/>
          </a:p>
          <a:p>
            <a:pPr marL="201168" lvl="1" indent="0">
              <a:buNone/>
            </a:pPr>
            <a:r>
              <a:rPr lang="en-US" altLang="en-US" sz="2200" dirty="0" smtClean="0"/>
              <a:t>Atomic Mass = Protons + Neutrons    </a:t>
            </a:r>
          </a:p>
          <a:p>
            <a:pPr marL="201168" lvl="1" indent="0" algn="ctr">
              <a:buNone/>
            </a:pPr>
            <a:r>
              <a:rPr lang="en-US" altLang="en-US" sz="2200" dirty="0" smtClean="0"/>
              <a:t>(Neutrons = Atomic Mass – Atomic Number) </a:t>
            </a:r>
            <a:endParaRPr lang="en-US" altLang="en-US" sz="22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marL="201168" lvl="1" indent="0">
              <a:buNone/>
            </a:pPr>
            <a:r>
              <a:rPr lang="en-US" sz="2200" dirty="0" smtClean="0"/>
              <a:t>Electrons = Protons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01168" lvl="1" indent="0">
              <a:buNone/>
            </a:pPr>
            <a:r>
              <a:rPr lang="en-US" sz="2200" dirty="0" smtClean="0">
                <a:solidFill>
                  <a:srgbClr val="C00000"/>
                </a:solidFill>
              </a:rPr>
              <a:t>PEN = Protons = Electrons = Number (Atomic)</a:t>
            </a:r>
            <a:endParaRPr lang="en-CA" sz="2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73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Organization of the Periodic Table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2200" dirty="0" smtClean="0"/>
              <a:t>  Elements are listed according to </a:t>
            </a:r>
            <a:r>
              <a:rPr lang="en-CA" sz="2200" u="sng" dirty="0" smtClean="0"/>
              <a:t>atomic number</a:t>
            </a:r>
            <a:r>
              <a:rPr lang="en-CA" sz="2200" dirty="0" smtClean="0"/>
              <a:t>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2200" dirty="0" smtClean="0"/>
              <a:t>  Vertical columns (    ) are called </a:t>
            </a:r>
            <a:r>
              <a:rPr lang="en-CA" sz="2200" u="sng" dirty="0" smtClean="0"/>
              <a:t>groups</a:t>
            </a:r>
            <a:r>
              <a:rPr lang="en-CA" sz="2200" dirty="0" smtClean="0"/>
              <a:t> or </a:t>
            </a:r>
            <a:r>
              <a:rPr lang="en-CA" sz="2200" u="sng" dirty="0" smtClean="0"/>
              <a:t>families</a:t>
            </a:r>
            <a:r>
              <a:rPr lang="en-CA" sz="2200" dirty="0" smtClean="0"/>
              <a:t>.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2200" dirty="0"/>
              <a:t> </a:t>
            </a:r>
            <a:r>
              <a:rPr lang="en-CA" sz="2200" dirty="0" smtClean="0"/>
              <a:t> Horizontal rows (       )are called </a:t>
            </a:r>
            <a:r>
              <a:rPr lang="en-CA" sz="2200" u="sng" dirty="0" smtClean="0"/>
              <a:t>periods</a:t>
            </a:r>
            <a:r>
              <a:rPr lang="en-CA" sz="2200" dirty="0" smtClean="0"/>
              <a:t>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2200" dirty="0"/>
              <a:t> </a:t>
            </a:r>
            <a:r>
              <a:rPr lang="en-CA" sz="2200" dirty="0" smtClean="0"/>
              <a:t> When the periodic table was organized, certain elements ended up together.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dirty="0" smtClean="0"/>
              <a:t>Metals are on the LEFT.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dirty="0" smtClean="0"/>
              <a:t>Non-metals on the RIGHT.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dirty="0" smtClean="0"/>
              <a:t>Metalloids are along the STAIRCASE.</a:t>
            </a:r>
            <a:endParaRPr lang="en-CA" dirty="0"/>
          </a:p>
        </p:txBody>
      </p:sp>
      <p:pic>
        <p:nvPicPr>
          <p:cNvPr id="1026" name="Picture 2" descr="http://www1.whsd.net/courses/J0078/Periodic__Table/periodic_tabl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76" y="2110910"/>
            <a:ext cx="5770800" cy="333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Up-Down Arrow 4"/>
          <p:cNvSpPr/>
          <p:nvPr/>
        </p:nvSpPr>
        <p:spPr>
          <a:xfrm>
            <a:off x="3392422" y="2752344"/>
            <a:ext cx="173736" cy="3474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Left-Right Arrow 5"/>
          <p:cNvSpPr/>
          <p:nvPr/>
        </p:nvSpPr>
        <p:spPr>
          <a:xfrm>
            <a:off x="3232402" y="3680735"/>
            <a:ext cx="493776" cy="192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876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Organization of the Periodic Table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89320" y="1891454"/>
            <a:ext cx="5047490" cy="40233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CA" sz="2200" dirty="0" smtClean="0"/>
              <a:t>  Elements in the same family have similar properties.</a:t>
            </a:r>
          </a:p>
          <a:p>
            <a:pPr lvl="3"/>
            <a:r>
              <a:rPr lang="en-US" altLang="en-US" sz="2000" dirty="0" smtClean="0"/>
              <a:t>Group </a:t>
            </a:r>
            <a:r>
              <a:rPr lang="en-US" altLang="en-US" sz="2000" dirty="0"/>
              <a:t>1 = alkali metals </a:t>
            </a:r>
            <a:r>
              <a:rPr lang="en-US" altLang="en-US" sz="2000" dirty="0" smtClean="0"/>
              <a:t>(highly </a:t>
            </a:r>
            <a:r>
              <a:rPr lang="en-US" altLang="en-US" sz="2000" dirty="0"/>
              <a:t>reactive)</a:t>
            </a:r>
          </a:p>
          <a:p>
            <a:pPr lvl="3"/>
            <a:r>
              <a:rPr lang="en-US" altLang="en-US" sz="2000" dirty="0"/>
              <a:t>Group 2 = alkaline earth metals </a:t>
            </a:r>
            <a:r>
              <a:rPr lang="en-US" altLang="en-US" sz="2000" dirty="0" smtClean="0"/>
              <a:t>(reactive)</a:t>
            </a:r>
          </a:p>
          <a:p>
            <a:pPr lvl="3"/>
            <a:r>
              <a:rPr lang="en-US" altLang="en-US" sz="2000" dirty="0" smtClean="0"/>
              <a:t>Groups 3-12 = transition metals</a:t>
            </a:r>
            <a:endParaRPr lang="en-US" altLang="en-US" sz="2000" dirty="0"/>
          </a:p>
          <a:p>
            <a:pPr lvl="3"/>
            <a:r>
              <a:rPr lang="en-US" altLang="en-US" sz="2000" dirty="0"/>
              <a:t>Group 17 = the halogens </a:t>
            </a:r>
            <a:r>
              <a:rPr lang="en-US" altLang="en-US" sz="2000" dirty="0" smtClean="0"/>
              <a:t>(very </a:t>
            </a:r>
            <a:r>
              <a:rPr lang="en-US" altLang="en-US" sz="2000" dirty="0"/>
              <a:t>reactive)</a:t>
            </a:r>
          </a:p>
          <a:p>
            <a:pPr lvl="3"/>
            <a:r>
              <a:rPr lang="en-US" altLang="en-US" sz="2000" dirty="0"/>
              <a:t>Group 18 = noble gases </a:t>
            </a:r>
            <a:r>
              <a:rPr lang="en-US" altLang="en-US" sz="2000" dirty="0" smtClean="0"/>
              <a:t>(unreactive</a:t>
            </a:r>
            <a:r>
              <a:rPr lang="en-US" altLang="en-US" sz="2000" dirty="0"/>
              <a:t>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CA" dirty="0"/>
          </a:p>
        </p:txBody>
      </p:sp>
      <p:pic>
        <p:nvPicPr>
          <p:cNvPr id="2050" name="Picture 2" descr="http://www.teacherweb.com/CA/PalisadesCharterHighSchool/KingS/Famili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93" y="2344082"/>
            <a:ext cx="5716527" cy="311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05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Bohr Diagrams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16517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2200" dirty="0" smtClean="0"/>
              <a:t>  Are used to show </a:t>
            </a:r>
            <a:r>
              <a:rPr lang="en-CA" sz="2200" dirty="0"/>
              <a:t>how many </a:t>
            </a:r>
            <a:r>
              <a:rPr lang="en-CA" sz="2200" u="sng" dirty="0"/>
              <a:t>electrons</a:t>
            </a:r>
            <a:r>
              <a:rPr lang="en-CA" sz="2200" dirty="0"/>
              <a:t> appear in each electron shell around an atom</a:t>
            </a:r>
            <a:r>
              <a:rPr lang="en-CA" sz="2200" dirty="0" smtClean="0"/>
              <a:t>.</a:t>
            </a:r>
          </a:p>
          <a:p>
            <a:pPr marL="0" indent="0">
              <a:buNone/>
            </a:pPr>
            <a:r>
              <a:rPr lang="en-CA" sz="22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200" dirty="0" smtClean="0"/>
              <a:t>  </a:t>
            </a:r>
            <a:r>
              <a:rPr lang="en-US" sz="2200" dirty="0" smtClean="0"/>
              <a:t>Each </a:t>
            </a:r>
            <a:r>
              <a:rPr lang="en-US" sz="2200" dirty="0"/>
              <a:t>orbit can only hold a certain number of electrons. The first orbit (nearest the nucleus) will only hold </a:t>
            </a:r>
            <a:r>
              <a:rPr lang="en-US" sz="2200" u="sng" dirty="0"/>
              <a:t>2</a:t>
            </a:r>
            <a:r>
              <a:rPr lang="en-US" sz="2200" dirty="0"/>
              <a:t> electrons, the second holds </a:t>
            </a:r>
            <a:r>
              <a:rPr lang="en-US" sz="2200" u="sng" dirty="0"/>
              <a:t>8</a:t>
            </a:r>
            <a:r>
              <a:rPr lang="en-US" sz="2200" dirty="0"/>
              <a:t>, and the third is also full when it has </a:t>
            </a:r>
            <a:r>
              <a:rPr lang="en-US" sz="2200" u="sng" dirty="0"/>
              <a:t>8</a:t>
            </a:r>
            <a:r>
              <a:rPr lang="en-US" sz="2200" dirty="0"/>
              <a:t> electrons. </a:t>
            </a: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The number of shells in these diagrams corresponds to the period number of the element.</a:t>
            </a:r>
            <a:endParaRPr lang="en-CA" sz="2200" dirty="0"/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endParaRPr lang="en-CA" dirty="0"/>
          </a:p>
        </p:txBody>
      </p:sp>
      <p:pic>
        <p:nvPicPr>
          <p:cNvPr id="10" name="il_fi" descr="http://www.chemistryiseasy.com/Images/bohr-example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9702" y="4818889"/>
            <a:ext cx="3813556" cy="142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363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84" name="Group 60"/>
          <p:cNvGrpSpPr>
            <a:grpSpLocks/>
          </p:cNvGrpSpPr>
          <p:nvPr/>
        </p:nvGrpSpPr>
        <p:grpSpPr bwMode="auto">
          <a:xfrm>
            <a:off x="2514600" y="2057401"/>
            <a:ext cx="1606550" cy="1616075"/>
            <a:chOff x="624" y="2352"/>
            <a:chExt cx="1012" cy="1018"/>
          </a:xfrm>
        </p:grpSpPr>
        <p:sp>
          <p:nvSpPr>
            <p:cNvPr id="18465" name="Oval 6"/>
            <p:cNvSpPr>
              <a:spLocks noChangeArrowheads="1"/>
            </p:cNvSpPr>
            <p:nvPr/>
          </p:nvSpPr>
          <p:spPr bwMode="auto">
            <a:xfrm>
              <a:off x="772" y="2510"/>
              <a:ext cx="709" cy="70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66" name="Oval 7"/>
            <p:cNvSpPr>
              <a:spLocks noChangeArrowheads="1"/>
            </p:cNvSpPr>
            <p:nvPr/>
          </p:nvSpPr>
          <p:spPr bwMode="auto">
            <a:xfrm>
              <a:off x="634" y="2371"/>
              <a:ext cx="990" cy="990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0"/>
                  </a:srgb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67" name="Oval 4"/>
            <p:cNvSpPr>
              <a:spLocks noChangeArrowheads="1"/>
            </p:cNvSpPr>
            <p:nvPr/>
          </p:nvSpPr>
          <p:spPr bwMode="auto">
            <a:xfrm>
              <a:off x="1019" y="2766"/>
              <a:ext cx="206" cy="2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68" name="Oval 5"/>
            <p:cNvSpPr>
              <a:spLocks noChangeArrowheads="1"/>
            </p:cNvSpPr>
            <p:nvPr/>
          </p:nvSpPr>
          <p:spPr bwMode="auto">
            <a:xfrm>
              <a:off x="893" y="2638"/>
              <a:ext cx="457" cy="457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69" name="Oval 8"/>
            <p:cNvSpPr>
              <a:spLocks noChangeArrowheads="1"/>
            </p:cNvSpPr>
            <p:nvPr/>
          </p:nvSpPr>
          <p:spPr bwMode="auto">
            <a:xfrm>
              <a:off x="1026" y="2774"/>
              <a:ext cx="194" cy="19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70" name="Oval 9"/>
            <p:cNvSpPr>
              <a:spLocks noChangeArrowheads="1"/>
            </p:cNvSpPr>
            <p:nvPr/>
          </p:nvSpPr>
          <p:spPr bwMode="auto">
            <a:xfrm>
              <a:off x="1063" y="3066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71" name="Oval 10"/>
            <p:cNvSpPr>
              <a:spLocks noChangeArrowheads="1"/>
            </p:cNvSpPr>
            <p:nvPr/>
          </p:nvSpPr>
          <p:spPr bwMode="auto">
            <a:xfrm>
              <a:off x="1129" y="3066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72" name="Oval 11"/>
            <p:cNvSpPr>
              <a:spLocks noChangeArrowheads="1"/>
            </p:cNvSpPr>
            <p:nvPr/>
          </p:nvSpPr>
          <p:spPr bwMode="auto">
            <a:xfrm>
              <a:off x="1063" y="3198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73" name="Oval 12"/>
            <p:cNvSpPr>
              <a:spLocks noChangeArrowheads="1"/>
            </p:cNvSpPr>
            <p:nvPr/>
          </p:nvSpPr>
          <p:spPr bwMode="auto">
            <a:xfrm>
              <a:off x="1129" y="3198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74" name="Oval 13"/>
            <p:cNvSpPr>
              <a:spLocks noChangeArrowheads="1"/>
            </p:cNvSpPr>
            <p:nvPr/>
          </p:nvSpPr>
          <p:spPr bwMode="auto">
            <a:xfrm>
              <a:off x="1063" y="2490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75" name="Oval 14"/>
            <p:cNvSpPr>
              <a:spLocks noChangeArrowheads="1"/>
            </p:cNvSpPr>
            <p:nvPr/>
          </p:nvSpPr>
          <p:spPr bwMode="auto">
            <a:xfrm>
              <a:off x="1129" y="2490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76" name="Oval 15"/>
            <p:cNvSpPr>
              <a:spLocks noChangeArrowheads="1"/>
            </p:cNvSpPr>
            <p:nvPr/>
          </p:nvSpPr>
          <p:spPr bwMode="auto">
            <a:xfrm rot="5400000">
              <a:off x="762" y="2805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77" name="Oval 16"/>
            <p:cNvSpPr>
              <a:spLocks noChangeArrowheads="1"/>
            </p:cNvSpPr>
            <p:nvPr/>
          </p:nvSpPr>
          <p:spPr bwMode="auto">
            <a:xfrm rot="5400000">
              <a:off x="762" y="2871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78" name="Oval 17"/>
            <p:cNvSpPr>
              <a:spLocks noChangeArrowheads="1"/>
            </p:cNvSpPr>
            <p:nvPr/>
          </p:nvSpPr>
          <p:spPr bwMode="auto">
            <a:xfrm rot="5400000">
              <a:off x="1464" y="2799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79" name="Oval 18"/>
            <p:cNvSpPr>
              <a:spLocks noChangeArrowheads="1"/>
            </p:cNvSpPr>
            <p:nvPr/>
          </p:nvSpPr>
          <p:spPr bwMode="auto">
            <a:xfrm rot="5400000">
              <a:off x="1464" y="2865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80" name="Oval 19"/>
            <p:cNvSpPr>
              <a:spLocks noChangeArrowheads="1"/>
            </p:cNvSpPr>
            <p:nvPr/>
          </p:nvSpPr>
          <p:spPr bwMode="auto">
            <a:xfrm>
              <a:off x="1063" y="3336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81" name="Oval 20"/>
            <p:cNvSpPr>
              <a:spLocks noChangeArrowheads="1"/>
            </p:cNvSpPr>
            <p:nvPr/>
          </p:nvSpPr>
          <p:spPr bwMode="auto">
            <a:xfrm>
              <a:off x="1129" y="3336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82" name="Oval 21"/>
            <p:cNvSpPr>
              <a:spLocks noChangeArrowheads="1"/>
            </p:cNvSpPr>
            <p:nvPr/>
          </p:nvSpPr>
          <p:spPr bwMode="auto">
            <a:xfrm>
              <a:off x="1063" y="2352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83" name="Oval 22"/>
            <p:cNvSpPr>
              <a:spLocks noChangeArrowheads="1"/>
            </p:cNvSpPr>
            <p:nvPr/>
          </p:nvSpPr>
          <p:spPr bwMode="auto">
            <a:xfrm>
              <a:off x="1129" y="2352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84" name="Oval 23"/>
            <p:cNvSpPr>
              <a:spLocks noChangeArrowheads="1"/>
            </p:cNvSpPr>
            <p:nvPr/>
          </p:nvSpPr>
          <p:spPr bwMode="auto">
            <a:xfrm rot="5400000">
              <a:off x="624" y="2805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85" name="Oval 24"/>
            <p:cNvSpPr>
              <a:spLocks noChangeArrowheads="1"/>
            </p:cNvSpPr>
            <p:nvPr/>
          </p:nvSpPr>
          <p:spPr bwMode="auto">
            <a:xfrm rot="5400000">
              <a:off x="624" y="2871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86" name="Oval 25"/>
            <p:cNvSpPr>
              <a:spLocks noChangeArrowheads="1"/>
            </p:cNvSpPr>
            <p:nvPr/>
          </p:nvSpPr>
          <p:spPr bwMode="auto">
            <a:xfrm rot="5400000">
              <a:off x="1602" y="2799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87" name="Oval 26"/>
            <p:cNvSpPr>
              <a:spLocks noChangeArrowheads="1"/>
            </p:cNvSpPr>
            <p:nvPr/>
          </p:nvSpPr>
          <p:spPr bwMode="auto">
            <a:xfrm rot="5400000">
              <a:off x="1602" y="2865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</p:grp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4546600" y="2673350"/>
            <a:ext cx="337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2400">
                <a:ea typeface="ヒラギノ角ゴ Pro W3" pitchFamily="-32" charset="-128"/>
              </a:rPr>
              <a:t>What element is this?</a:t>
            </a:r>
          </a:p>
        </p:txBody>
      </p:sp>
      <p:sp>
        <p:nvSpPr>
          <p:cNvPr id="18436" name="Rectangle 29"/>
          <p:cNvSpPr>
            <a:spLocks noGrp="1" noChangeArrowheads="1"/>
          </p:cNvSpPr>
          <p:nvPr>
            <p:ph type="title"/>
          </p:nvPr>
        </p:nvSpPr>
        <p:spPr>
          <a:xfrm>
            <a:off x="1015938" y="523083"/>
            <a:ext cx="7315200" cy="1066800"/>
          </a:xfrm>
        </p:spPr>
        <p:txBody>
          <a:bodyPr/>
          <a:lstStyle/>
          <a:p>
            <a:pPr eaLnBrk="1" hangingPunct="1"/>
            <a:r>
              <a:rPr lang="en-GB" altLang="en-US" smtClean="0"/>
              <a:t>Bohr Diagrams</a:t>
            </a:r>
            <a:endParaRPr lang="en-US" altLang="en-US" smtClean="0"/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4038600" y="3657600"/>
            <a:ext cx="37338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00013" indent="-1000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400" dirty="0">
                <a:ea typeface="ヒラギノ角ゴ Pro W3" pitchFamily="-32" charset="-128"/>
              </a:rPr>
              <a:t>It has 2 + 8 + 8 = 18 electrons, and therefore 18 </a:t>
            </a:r>
            <a:r>
              <a:rPr lang="en-GB" altLang="en-US" sz="2400" dirty="0" smtClean="0">
                <a:ea typeface="ヒラギノ角ゴ Pro W3" pitchFamily="-32" charset="-128"/>
              </a:rPr>
              <a:t>protons</a:t>
            </a:r>
          </a:p>
          <a:p>
            <a:pPr>
              <a:spcBef>
                <a:spcPct val="50000"/>
              </a:spcBef>
            </a:pPr>
            <a:endParaRPr lang="en-GB" altLang="en-US" sz="2400" dirty="0">
              <a:ea typeface="ヒラギノ角ゴ Pro W3" pitchFamily="-32" charset="-128"/>
            </a:endParaRPr>
          </a:p>
        </p:txBody>
      </p:sp>
      <p:grpSp>
        <p:nvGrpSpPr>
          <p:cNvPr id="26688" name="Group 64"/>
          <p:cNvGrpSpPr>
            <a:grpSpLocks/>
          </p:cNvGrpSpPr>
          <p:nvPr/>
        </p:nvGrpSpPr>
        <p:grpSpPr bwMode="auto">
          <a:xfrm>
            <a:off x="7924800" y="3657601"/>
            <a:ext cx="1606550" cy="1616075"/>
            <a:chOff x="4032" y="2448"/>
            <a:chExt cx="1012" cy="1018"/>
          </a:xfrm>
        </p:grpSpPr>
        <p:sp>
          <p:nvSpPr>
            <p:cNvPr id="18440" name="Oval 36"/>
            <p:cNvSpPr>
              <a:spLocks noChangeArrowheads="1"/>
            </p:cNvSpPr>
            <p:nvPr/>
          </p:nvSpPr>
          <p:spPr bwMode="auto">
            <a:xfrm>
              <a:off x="4180" y="2606"/>
              <a:ext cx="709" cy="709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41" name="Oval 37"/>
            <p:cNvSpPr>
              <a:spLocks noChangeArrowheads="1"/>
            </p:cNvSpPr>
            <p:nvPr/>
          </p:nvSpPr>
          <p:spPr bwMode="auto">
            <a:xfrm>
              <a:off x="4042" y="2467"/>
              <a:ext cx="990" cy="990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0"/>
                  </a:srgb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42" name="Oval 34"/>
            <p:cNvSpPr>
              <a:spLocks noChangeArrowheads="1"/>
            </p:cNvSpPr>
            <p:nvPr/>
          </p:nvSpPr>
          <p:spPr bwMode="auto">
            <a:xfrm>
              <a:off x="4427" y="2862"/>
              <a:ext cx="206" cy="2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43" name="Oval 35"/>
            <p:cNvSpPr>
              <a:spLocks noChangeArrowheads="1"/>
            </p:cNvSpPr>
            <p:nvPr/>
          </p:nvSpPr>
          <p:spPr bwMode="auto">
            <a:xfrm>
              <a:off x="4301" y="2734"/>
              <a:ext cx="457" cy="457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0"/>
                  </a:srgb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44" name="Oval 38"/>
            <p:cNvSpPr>
              <a:spLocks noChangeArrowheads="1"/>
            </p:cNvSpPr>
            <p:nvPr/>
          </p:nvSpPr>
          <p:spPr bwMode="auto">
            <a:xfrm>
              <a:off x="4434" y="2870"/>
              <a:ext cx="194" cy="19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45" name="Oval 39"/>
            <p:cNvSpPr>
              <a:spLocks noChangeArrowheads="1"/>
            </p:cNvSpPr>
            <p:nvPr/>
          </p:nvSpPr>
          <p:spPr bwMode="auto">
            <a:xfrm>
              <a:off x="4471" y="3162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46" name="Oval 40"/>
            <p:cNvSpPr>
              <a:spLocks noChangeArrowheads="1"/>
            </p:cNvSpPr>
            <p:nvPr/>
          </p:nvSpPr>
          <p:spPr bwMode="auto">
            <a:xfrm>
              <a:off x="4537" y="3162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47" name="Oval 41"/>
            <p:cNvSpPr>
              <a:spLocks noChangeArrowheads="1"/>
            </p:cNvSpPr>
            <p:nvPr/>
          </p:nvSpPr>
          <p:spPr bwMode="auto">
            <a:xfrm>
              <a:off x="4471" y="3294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48" name="Oval 42"/>
            <p:cNvSpPr>
              <a:spLocks noChangeArrowheads="1"/>
            </p:cNvSpPr>
            <p:nvPr/>
          </p:nvSpPr>
          <p:spPr bwMode="auto">
            <a:xfrm>
              <a:off x="4537" y="3294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49" name="Oval 43"/>
            <p:cNvSpPr>
              <a:spLocks noChangeArrowheads="1"/>
            </p:cNvSpPr>
            <p:nvPr/>
          </p:nvSpPr>
          <p:spPr bwMode="auto">
            <a:xfrm>
              <a:off x="4471" y="2586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50" name="Oval 44"/>
            <p:cNvSpPr>
              <a:spLocks noChangeArrowheads="1"/>
            </p:cNvSpPr>
            <p:nvPr/>
          </p:nvSpPr>
          <p:spPr bwMode="auto">
            <a:xfrm>
              <a:off x="4537" y="2586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51" name="Oval 45"/>
            <p:cNvSpPr>
              <a:spLocks noChangeArrowheads="1"/>
            </p:cNvSpPr>
            <p:nvPr/>
          </p:nvSpPr>
          <p:spPr bwMode="auto">
            <a:xfrm rot="5400000">
              <a:off x="4170" y="2901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52" name="Oval 46"/>
            <p:cNvSpPr>
              <a:spLocks noChangeArrowheads="1"/>
            </p:cNvSpPr>
            <p:nvPr/>
          </p:nvSpPr>
          <p:spPr bwMode="auto">
            <a:xfrm rot="5400000">
              <a:off x="4170" y="2967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53" name="Oval 47"/>
            <p:cNvSpPr>
              <a:spLocks noChangeArrowheads="1"/>
            </p:cNvSpPr>
            <p:nvPr/>
          </p:nvSpPr>
          <p:spPr bwMode="auto">
            <a:xfrm rot="5400000">
              <a:off x="4872" y="2895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54" name="Oval 48"/>
            <p:cNvSpPr>
              <a:spLocks noChangeArrowheads="1"/>
            </p:cNvSpPr>
            <p:nvPr/>
          </p:nvSpPr>
          <p:spPr bwMode="auto">
            <a:xfrm rot="5400000">
              <a:off x="4872" y="2961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55" name="Oval 49"/>
            <p:cNvSpPr>
              <a:spLocks noChangeArrowheads="1"/>
            </p:cNvSpPr>
            <p:nvPr/>
          </p:nvSpPr>
          <p:spPr bwMode="auto">
            <a:xfrm>
              <a:off x="4471" y="3432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56" name="Oval 50"/>
            <p:cNvSpPr>
              <a:spLocks noChangeArrowheads="1"/>
            </p:cNvSpPr>
            <p:nvPr/>
          </p:nvSpPr>
          <p:spPr bwMode="auto">
            <a:xfrm>
              <a:off x="4537" y="3432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57" name="Oval 51"/>
            <p:cNvSpPr>
              <a:spLocks noChangeArrowheads="1"/>
            </p:cNvSpPr>
            <p:nvPr/>
          </p:nvSpPr>
          <p:spPr bwMode="auto">
            <a:xfrm>
              <a:off x="4471" y="2448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58" name="Oval 52"/>
            <p:cNvSpPr>
              <a:spLocks noChangeArrowheads="1"/>
            </p:cNvSpPr>
            <p:nvPr/>
          </p:nvSpPr>
          <p:spPr bwMode="auto">
            <a:xfrm>
              <a:off x="4537" y="2448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59" name="Oval 53"/>
            <p:cNvSpPr>
              <a:spLocks noChangeArrowheads="1"/>
            </p:cNvSpPr>
            <p:nvPr/>
          </p:nvSpPr>
          <p:spPr bwMode="auto">
            <a:xfrm rot="5400000">
              <a:off x="4032" y="2901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60" name="Oval 54"/>
            <p:cNvSpPr>
              <a:spLocks noChangeArrowheads="1"/>
            </p:cNvSpPr>
            <p:nvPr/>
          </p:nvSpPr>
          <p:spPr bwMode="auto">
            <a:xfrm rot="5400000">
              <a:off x="4032" y="2967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61" name="Oval 55"/>
            <p:cNvSpPr>
              <a:spLocks noChangeArrowheads="1"/>
            </p:cNvSpPr>
            <p:nvPr/>
          </p:nvSpPr>
          <p:spPr bwMode="auto">
            <a:xfrm rot="5400000">
              <a:off x="5010" y="2895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62" name="Oval 56"/>
            <p:cNvSpPr>
              <a:spLocks noChangeArrowheads="1"/>
            </p:cNvSpPr>
            <p:nvPr/>
          </p:nvSpPr>
          <p:spPr bwMode="auto">
            <a:xfrm rot="5400000">
              <a:off x="5010" y="2961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8463" name="Text Box 57"/>
            <p:cNvSpPr txBox="1">
              <a:spLocks noChangeArrowheads="1"/>
            </p:cNvSpPr>
            <p:nvPr/>
          </p:nvSpPr>
          <p:spPr bwMode="auto">
            <a:xfrm>
              <a:off x="4459" y="291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GB" altLang="en-US" sz="2400">
                <a:ea typeface="ヒラギノ角ゴ Pro W3" pitchFamily="-32" charset="-128"/>
              </a:endParaRPr>
            </a:p>
          </p:txBody>
        </p:sp>
        <p:sp>
          <p:nvSpPr>
            <p:cNvPr id="18464" name="Text Box 58"/>
            <p:cNvSpPr txBox="1">
              <a:spLocks noChangeArrowheads="1"/>
            </p:cNvSpPr>
            <p:nvPr/>
          </p:nvSpPr>
          <p:spPr bwMode="auto">
            <a:xfrm>
              <a:off x="4368" y="2784"/>
              <a:ext cx="336" cy="3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1600" b="1" baseline="-23000">
                  <a:ea typeface="ヒラギノ角ゴ Pro W3" pitchFamily="-32" charset="-128"/>
                </a:rPr>
                <a:t>18 p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1600" b="1" baseline="24000">
                  <a:ea typeface="ヒラギノ角ゴ Pro W3" pitchFamily="-32" charset="-128"/>
                </a:rPr>
                <a:t>22 n</a:t>
              </a:r>
              <a:endParaRPr lang="en-GB" altLang="en-US" sz="1600" b="1">
                <a:ea typeface="ヒラギノ角ゴ Pro W3" pitchFamily="-32" charset="-128"/>
              </a:endParaRPr>
            </a:p>
          </p:txBody>
        </p:sp>
      </p:grpSp>
      <p:sp>
        <p:nvSpPr>
          <p:cNvPr id="26683" name="Text Box 59"/>
          <p:cNvSpPr txBox="1">
            <a:spLocks noChangeArrowheads="1"/>
          </p:cNvSpPr>
          <p:nvPr/>
        </p:nvSpPr>
        <p:spPr bwMode="auto">
          <a:xfrm>
            <a:off x="7848600" y="5638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>
                <a:ea typeface="ヒラギノ角ゴ Pro W3" pitchFamily="-32" charset="-128"/>
              </a:rPr>
              <a:t>Argon!</a:t>
            </a:r>
          </a:p>
        </p:txBody>
      </p:sp>
    </p:spTree>
    <p:extLst>
      <p:ext uri="{BB962C8B-B14F-4D97-AF65-F5344CB8AC3E}">
        <p14:creationId xmlns:p14="http://schemas.microsoft.com/office/powerpoint/2010/main" val="412948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2" grpId="0"/>
      <p:bldP spid="26656" grpId="0"/>
      <p:bldP spid="266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Valence Electrons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6439918" cy="43173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2200" dirty="0" smtClean="0"/>
              <a:t>  The electrons in the outermost shell (valence shell) are called the </a:t>
            </a:r>
            <a:r>
              <a:rPr lang="en-CA" sz="2200" u="sng" dirty="0" smtClean="0"/>
              <a:t>valence electrons</a:t>
            </a:r>
            <a:r>
              <a:rPr lang="en-CA" sz="22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2200" dirty="0" smtClean="0"/>
          </a:p>
          <a:p>
            <a:pPr marL="0" indent="0">
              <a:buNone/>
            </a:pPr>
            <a:endParaRPr lang="en-CA" sz="2200" dirty="0"/>
          </a:p>
          <a:p>
            <a:pPr marL="0" indent="0">
              <a:buNone/>
            </a:pPr>
            <a:endParaRPr lang="en-CA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en-CA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sz="2200" dirty="0"/>
              <a:t> </a:t>
            </a:r>
            <a:r>
              <a:rPr lang="en-CA" sz="2200" dirty="0" smtClean="0"/>
              <a:t> Elements in each chemical </a:t>
            </a:r>
            <a:r>
              <a:rPr lang="en-CA" sz="2200" u="sng" dirty="0" smtClean="0"/>
              <a:t>family</a:t>
            </a:r>
            <a:r>
              <a:rPr lang="en-CA" sz="2200" dirty="0" smtClean="0"/>
              <a:t> have the </a:t>
            </a:r>
            <a:r>
              <a:rPr lang="en-CA" sz="2200" u="sng" dirty="0" smtClean="0"/>
              <a:t>same</a:t>
            </a:r>
            <a:r>
              <a:rPr lang="en-CA" sz="2200" dirty="0" smtClean="0"/>
              <a:t> number of valence electrons.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7" name="Picture 2" descr="http://chemwiki.ucdavis.edu/@api/deki/files/10860/Valence.JPG?revision=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31" b="14086"/>
          <a:stretch/>
        </p:blipFill>
        <p:spPr bwMode="auto">
          <a:xfrm>
            <a:off x="3605398" y="2696803"/>
            <a:ext cx="2116080" cy="149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l_fi" descr="http://www.chemprofessor.com/ptable5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7196" y="2309876"/>
            <a:ext cx="4231640" cy="28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496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407</TotalTime>
  <Words>422</Words>
  <Application>Microsoft Office PowerPoint</Application>
  <PresentationFormat>Widescreen</PresentationFormat>
  <Paragraphs>72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ヒラギノ角ゴ Pro W3</vt:lpstr>
      <vt:lpstr>Retrospect</vt:lpstr>
      <vt:lpstr>Atomic Theory</vt:lpstr>
      <vt:lpstr>Vocabulary</vt:lpstr>
      <vt:lpstr>Atoms</vt:lpstr>
      <vt:lpstr>Numbers to Remember</vt:lpstr>
      <vt:lpstr>Organization of the Periodic Table</vt:lpstr>
      <vt:lpstr>Organization of the Periodic Table</vt:lpstr>
      <vt:lpstr>Bohr Diagrams</vt:lpstr>
      <vt:lpstr>Bohr Diagrams</vt:lpstr>
      <vt:lpstr>Valence Electrons</vt:lpstr>
      <vt:lpstr>Lewis Structures</vt:lpstr>
      <vt:lpstr>Let’s Practice Now…</vt:lpstr>
    </vt:vector>
  </TitlesOfParts>
  <Company>PACSD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Welter</dc:creator>
  <cp:lastModifiedBy>Danielle Welter</cp:lastModifiedBy>
  <cp:revision>37</cp:revision>
  <cp:lastPrinted>2014-09-20T18:36:48Z</cp:lastPrinted>
  <dcterms:created xsi:type="dcterms:W3CDTF">2014-09-02T19:01:26Z</dcterms:created>
  <dcterms:modified xsi:type="dcterms:W3CDTF">2014-09-20T18:47:24Z</dcterms:modified>
</cp:coreProperties>
</file>